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1"/>
  </p:notesMasterIdLst>
  <p:handoutMasterIdLst>
    <p:handoutMasterId r:id="rId32"/>
  </p:handoutMasterIdLst>
  <p:sldIdLst>
    <p:sldId id="256" r:id="rId2"/>
    <p:sldId id="304" r:id="rId3"/>
    <p:sldId id="263" r:id="rId4"/>
    <p:sldId id="264" r:id="rId5"/>
    <p:sldId id="268" r:id="rId6"/>
    <p:sldId id="265" r:id="rId7"/>
    <p:sldId id="267" r:id="rId8"/>
    <p:sldId id="305" r:id="rId9"/>
    <p:sldId id="274" r:id="rId10"/>
    <p:sldId id="275" r:id="rId11"/>
    <p:sldId id="277" r:id="rId12"/>
    <p:sldId id="278" r:id="rId13"/>
    <p:sldId id="276" r:id="rId14"/>
    <p:sldId id="306" r:id="rId15"/>
    <p:sldId id="279" r:id="rId16"/>
    <p:sldId id="280" r:id="rId17"/>
    <p:sldId id="281" r:id="rId18"/>
    <p:sldId id="283" r:id="rId19"/>
    <p:sldId id="307" r:id="rId20"/>
    <p:sldId id="282" r:id="rId21"/>
    <p:sldId id="287" r:id="rId22"/>
    <p:sldId id="308" r:id="rId23"/>
    <p:sldId id="299" r:id="rId24"/>
    <p:sldId id="309" r:id="rId25"/>
    <p:sldId id="285" r:id="rId26"/>
    <p:sldId id="286" r:id="rId27"/>
    <p:sldId id="310" r:id="rId28"/>
    <p:sldId id="257" r:id="rId29"/>
    <p:sldId id="291" r:id="rId3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EBB95F"/>
    <a:srgbClr val="FFCC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inimized">
    <p:restoredLeft sz="15617" autoAdjust="0"/>
    <p:restoredTop sz="76866" autoAdjust="0"/>
  </p:normalViewPr>
  <p:slideViewPr>
    <p:cSldViewPr>
      <p:cViewPr varScale="1">
        <p:scale>
          <a:sx n="14" d="100"/>
          <a:sy n="14" d="100"/>
        </p:scale>
        <p:origin x="-1572" y="-108"/>
      </p:cViewPr>
      <p:guideLst>
        <p:guide orient="horz" pos="2160"/>
        <p:guide pos="2880"/>
      </p:guideLst>
    </p:cSldViewPr>
  </p:slideViewPr>
  <p:outlineViewPr>
    <p:cViewPr>
      <p:scale>
        <a:sx n="33" d="100"/>
        <a:sy n="33" d="100"/>
      </p:scale>
      <p:origin x="12" y="0"/>
    </p:cViewPr>
  </p:outlineViewPr>
  <p:notesTextViewPr>
    <p:cViewPr>
      <p:scale>
        <a:sx n="100" d="100"/>
        <a:sy n="100" d="100"/>
      </p:scale>
      <p:origin x="0" y="984"/>
    </p:cViewPr>
  </p:notesTextViewPr>
  <p:sorterViewPr>
    <p:cViewPr>
      <p:scale>
        <a:sx n="66" d="100"/>
        <a:sy n="66" d="100"/>
      </p:scale>
      <p:origin x="0" y="0"/>
    </p:cViewPr>
  </p:sorterViewPr>
  <p:notesViewPr>
    <p:cSldViewPr>
      <p:cViewPr varScale="1">
        <p:scale>
          <a:sx n="39" d="100"/>
          <a:sy n="39" d="100"/>
        </p:scale>
        <p:origin x="-1518"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6EE3E400-75BB-447F-86A1-25A24D16167F}" type="datetimeFigureOut">
              <a:rPr lang="en-US"/>
              <a:pPr>
                <a:defRPr/>
              </a:pPr>
              <a:t>1/30/2007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953E7FDD-175A-4577-B6CE-9EB64357C63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p>
        </p:txBody>
      </p:sp>
      <p:sp>
        <p:nvSpPr>
          <p:cNvPr id="92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p>
        </p:txBody>
      </p:sp>
      <p:sp>
        <p:nvSpPr>
          <p:cNvPr id="317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97F44AB7-FE3E-45C2-B49F-A0B5072DCC4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A7814FEC-0ED4-4881-ABC6-0CA8D66749E8}" type="slidenum">
              <a:rPr lang="en-US"/>
              <a:pPr/>
              <a:t>1</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r>
              <a:rPr lang="en-US" dirty="0" smtClean="0"/>
              <a:t>Presentation Developed and presented by Michael Wood.</a:t>
            </a:r>
          </a:p>
          <a:p>
            <a:pPr eaLnBrk="1" hangingPunct="1"/>
            <a:r>
              <a:rPr lang="en-US" dirty="0" smtClean="0"/>
              <a:t>Senior Consultant for Strategic Data Systems.</a:t>
            </a:r>
          </a:p>
          <a:p>
            <a:pPr eaLnBrk="1" hangingPunct="1"/>
            <a:r>
              <a:rPr lang="en-US" dirty="0" smtClean="0"/>
              <a:t>Working in </a:t>
            </a:r>
            <a:r>
              <a:rPr lang="en-US" dirty="0" err="1" smtClean="0"/>
              <a:t>.Net</a:t>
            </a:r>
            <a:r>
              <a:rPr lang="en-US" dirty="0" smtClean="0"/>
              <a:t> since pre-Beta 2 in 2001.</a:t>
            </a:r>
          </a:p>
          <a:p>
            <a:pPr eaLnBrk="1" hangingPunct="1"/>
            <a:r>
              <a:rPr lang="en-US" dirty="0" smtClean="0"/>
              <a:t>Professionally Developing since 1997</a:t>
            </a:r>
          </a:p>
          <a:p>
            <a:pPr eaLnBrk="1" hangingPunct="1"/>
            <a:r>
              <a:rPr lang="en-US" dirty="0" smtClean="0"/>
              <a:t>Was at PDC 05 for the announcement of the WF Launch.</a:t>
            </a:r>
          </a:p>
          <a:p>
            <a:pPr eaLnBrk="1" hangingPunct="1"/>
            <a:endParaRPr lang="en-US" dirty="0" smtClean="0"/>
          </a:p>
          <a:p>
            <a:pPr eaLnBrk="1" hangingPunct="1"/>
            <a:r>
              <a:rPr lang="en-US" dirty="0" smtClean="0"/>
              <a:t>This presentation was originally</a:t>
            </a:r>
            <a:r>
              <a:rPr lang="en-US" baseline="0" dirty="0" smtClean="0"/>
              <a:t> given based on Beta 2 of WWF; however, it has been updated for the RTM of WF in </a:t>
            </a:r>
            <a:r>
              <a:rPr lang="en-US" baseline="0" dirty="0" err="1" smtClean="0"/>
              <a:t>.Net</a:t>
            </a:r>
            <a:r>
              <a:rPr lang="en-US" baseline="0" dirty="0" smtClean="0"/>
              <a:t> 3.0</a:t>
            </a:r>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C291B8AC-7E82-4B80-BD1F-779208000FCE}" type="slidenum">
              <a:rPr lang="en-US"/>
              <a:pPr/>
              <a:t>10</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marL="228600" indent="-228600" eaLnBrk="1" hangingPunct="1"/>
            <a:r>
              <a:rPr lang="en-US" sz="1000" b="1" dirty="0" smtClean="0"/>
              <a:t>Demo 1</a:t>
            </a:r>
            <a:endParaRPr lang="en-US" sz="1000" dirty="0" smtClean="0"/>
          </a:p>
          <a:p>
            <a:pPr marL="228600" indent="-228600" eaLnBrk="1" hangingPunct="1"/>
            <a:endParaRPr lang="en-US" sz="1000" dirty="0" smtClean="0"/>
          </a:p>
          <a:p>
            <a:pPr marL="228600" indent="-228600" eaLnBrk="1" hangingPunct="1"/>
            <a:r>
              <a:rPr lang="en-US" sz="1000" dirty="0" smtClean="0"/>
              <a:t>This demonstration should be used to introduce the designer and the built in “Console” project templates for quick starting your workflow experience.</a:t>
            </a:r>
          </a:p>
          <a:p>
            <a:pPr marL="228600" indent="-228600" eaLnBrk="1" hangingPunct="1"/>
            <a:endParaRPr lang="en-US" sz="1000" dirty="0" smtClean="0"/>
          </a:p>
          <a:p>
            <a:pPr marL="228600" indent="-228600" eaLnBrk="1" hangingPunct="1"/>
            <a:r>
              <a:rPr lang="en-US" dirty="0" smtClean="0"/>
              <a:t>Demo 1</a:t>
            </a:r>
          </a:p>
          <a:p>
            <a:pPr marL="228600" indent="-228600" eaLnBrk="1" hangingPunct="1">
              <a:buFontTx/>
              <a:buAutoNum type="arabicPeriod"/>
            </a:pPr>
            <a:r>
              <a:rPr lang="en-US" dirty="0" smtClean="0"/>
              <a:t>Create a new Seq. workflow project.</a:t>
            </a:r>
          </a:p>
          <a:p>
            <a:pPr marL="228600" indent="-228600" eaLnBrk="1" hangingPunct="1">
              <a:buFontTx/>
              <a:buAutoNum type="arabicPeriod"/>
            </a:pPr>
            <a:r>
              <a:rPr lang="en-US" dirty="0" smtClean="0"/>
              <a:t>Save the project</a:t>
            </a:r>
          </a:p>
          <a:p>
            <a:pPr marL="228600" indent="-228600" eaLnBrk="1" hangingPunct="1">
              <a:buFontTx/>
              <a:buAutoNum type="arabicPeriod"/>
            </a:pPr>
            <a:r>
              <a:rPr lang="en-US" dirty="0" smtClean="0"/>
              <a:t>Show the code beside and designer code.</a:t>
            </a:r>
          </a:p>
          <a:p>
            <a:pPr marL="228600" indent="-228600" eaLnBrk="1" hangingPunct="1">
              <a:buFontTx/>
              <a:buAutoNum type="arabicPeriod"/>
            </a:pPr>
            <a:r>
              <a:rPr lang="en-US" dirty="0" smtClean="0"/>
              <a:t>Drag a </a:t>
            </a:r>
            <a:r>
              <a:rPr lang="en-US" dirty="0" err="1" smtClean="0"/>
              <a:t>IFElse</a:t>
            </a:r>
            <a:r>
              <a:rPr lang="en-US" dirty="0" smtClean="0"/>
              <a:t> activity to the workflow.</a:t>
            </a:r>
          </a:p>
          <a:p>
            <a:pPr marL="228600" indent="-228600" eaLnBrk="1" hangingPunct="1">
              <a:buFontTx/>
              <a:buAutoNum type="arabicPeriod"/>
            </a:pPr>
            <a:r>
              <a:rPr lang="en-US" dirty="0" smtClean="0"/>
              <a:t>Set the conditional to a </a:t>
            </a:r>
            <a:r>
              <a:rPr lang="en-US" dirty="0" err="1" smtClean="0"/>
              <a:t>CodeCondition</a:t>
            </a:r>
            <a:r>
              <a:rPr lang="en-US" dirty="0" smtClean="0"/>
              <a:t>.</a:t>
            </a:r>
          </a:p>
          <a:p>
            <a:pPr marL="228600" indent="-228600" eaLnBrk="1" hangingPunct="1">
              <a:buFontTx/>
              <a:buAutoNum type="arabicPeriod"/>
            </a:pPr>
            <a:r>
              <a:rPr lang="en-US" dirty="0" smtClean="0"/>
              <a:t>Insert the code snippet for the </a:t>
            </a:r>
            <a:r>
              <a:rPr lang="en-US" dirty="0" err="1" smtClean="0"/>
              <a:t>ifElse</a:t>
            </a:r>
            <a:r>
              <a:rPr lang="en-US" dirty="0" smtClean="0"/>
              <a:t> code </a:t>
            </a:r>
            <a:r>
              <a:rPr lang="en-US" dirty="0" smtClean="0"/>
              <a:t>condition – Demo1a.</a:t>
            </a:r>
            <a:endParaRPr lang="en-US" dirty="0" smtClean="0"/>
          </a:p>
          <a:p>
            <a:pPr marL="228600" indent="-228600" eaLnBrk="1" hangingPunct="1">
              <a:buFontTx/>
              <a:buAutoNum type="arabicPeriod"/>
            </a:pPr>
            <a:r>
              <a:rPr lang="en-US" dirty="0" smtClean="0"/>
              <a:t>Insert the code snippet for the other code </a:t>
            </a:r>
            <a:r>
              <a:rPr lang="en-US" dirty="0" smtClean="0"/>
              <a:t>handlers –Demo1b.</a:t>
            </a:r>
            <a:endParaRPr lang="en-US" dirty="0" smtClean="0"/>
          </a:p>
          <a:p>
            <a:pPr marL="228600" indent="-228600" eaLnBrk="1" hangingPunct="1">
              <a:buFontTx/>
              <a:buAutoNum type="arabicPeriod"/>
            </a:pPr>
            <a:r>
              <a:rPr lang="en-US" dirty="0" smtClean="0"/>
              <a:t>Drag two new code shapes out to the branches.</a:t>
            </a:r>
          </a:p>
          <a:p>
            <a:pPr marL="228600" indent="-228600" eaLnBrk="1" hangingPunct="1">
              <a:buFontTx/>
              <a:buAutoNum type="arabicPeriod"/>
            </a:pPr>
            <a:r>
              <a:rPr lang="en-US" dirty="0" smtClean="0"/>
              <a:t>Link the code handlers up.</a:t>
            </a:r>
          </a:p>
          <a:p>
            <a:pPr marL="228600" indent="-228600" eaLnBrk="1" hangingPunct="1">
              <a:buFontTx/>
              <a:buAutoNum type="arabicPeriod"/>
            </a:pPr>
            <a:r>
              <a:rPr lang="en-US" dirty="0" smtClean="0"/>
              <a:t>Drag a delay event out and set it to 3 seconds.</a:t>
            </a:r>
          </a:p>
          <a:p>
            <a:pPr marL="228600" indent="-228600" eaLnBrk="1" hangingPunct="1">
              <a:buFontTx/>
              <a:buAutoNum type="arabicPeriod"/>
            </a:pPr>
            <a:r>
              <a:rPr lang="en-US" dirty="0" smtClean="0"/>
              <a:t>Set a breakpoint on the if else branch.</a:t>
            </a:r>
          </a:p>
          <a:p>
            <a:pPr marL="228600" indent="-228600" eaLnBrk="1" hangingPunct="1">
              <a:buFontTx/>
              <a:buAutoNum type="arabicPeriod"/>
            </a:pPr>
            <a:r>
              <a:rPr lang="en-US" dirty="0" smtClean="0"/>
              <a:t>Run.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FA1BEDB4-8812-4532-AC74-221FE6555E7A}" type="slidenum">
              <a:rPr lang="en-US"/>
              <a:pPr/>
              <a:t>11</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r>
              <a:rPr lang="en-US" smtClean="0"/>
              <a:t>Microsoft has put out a “Call to Action” at the PDC.  They expect that a workflow “ecosystem” will form where the user community creates and shares reusable activities and workflows.  Their community web site, http://www.windowsworkflow.net is already started this will freely downloadable activities and workflow tools.</a:t>
            </a:r>
          </a:p>
          <a:p>
            <a:pPr eaLnBrk="1" hangingPunct="1"/>
            <a:endParaRPr lang="en-US" smtClean="0"/>
          </a:p>
          <a:p>
            <a:pPr eaLnBrk="1" hangingPunct="1"/>
            <a:r>
              <a:rPr lang="en-US" smtClean="0"/>
              <a:t>To create your custom activity all you have to do is create a class that inherits from one of the existing activities you want to expand upon, or on the base Activity class.  Then all that is left is overriding the Execute method on the activity base class and implement your custom logic.    You can also override other base methods in order to deal with compensating transaction when the activity is closing, or initialization of the activity and its resources.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CEE54FC1-0CB0-40A7-9302-F82E514B41C0}" type="slidenum">
              <a:rPr lang="en-US"/>
              <a:pPr/>
              <a:t>12</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r>
              <a:rPr lang="en-US" dirty="0" smtClean="0"/>
              <a:t>Custom activities can also be extended to have their own look and feel within the designer and contain their own validation code of for the smart tags (Like the code shape warned us we needed to set the execute code handler).  These are done with companion classes.  You create a companion class and use an attribute on the activity class to link the two.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752785C8-2688-4F81-A73F-DFEF09F73FBE}" type="slidenum">
              <a:rPr lang="en-US"/>
              <a:pPr/>
              <a:t>13</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marL="228600" indent="-228600" eaLnBrk="1" hangingPunct="1"/>
            <a:r>
              <a:rPr lang="en-US" b="1" dirty="0" smtClean="0"/>
              <a:t>Demo 2</a:t>
            </a:r>
          </a:p>
          <a:p>
            <a:pPr marL="228600" indent="-228600" eaLnBrk="1" hangingPunct="1"/>
            <a:endParaRPr lang="en-US" b="1" dirty="0" smtClean="0"/>
          </a:p>
          <a:p>
            <a:pPr marL="228600" indent="-228600" eaLnBrk="1" hangingPunct="1"/>
            <a:r>
              <a:rPr lang="en-US" dirty="0" smtClean="0"/>
              <a:t>This Demo will show how to create a custom activity in a workflow library.</a:t>
            </a:r>
          </a:p>
          <a:p>
            <a:pPr marL="228600" indent="-228600" eaLnBrk="1" hangingPunct="1"/>
            <a:endParaRPr lang="en-US" dirty="0" smtClean="0"/>
          </a:p>
          <a:p>
            <a:pPr marL="228600" indent="-228600" eaLnBrk="1" hangingPunct="1"/>
            <a:r>
              <a:rPr lang="en-US" dirty="0" smtClean="0"/>
              <a:t>Demo 2</a:t>
            </a:r>
          </a:p>
          <a:p>
            <a:pPr marL="228600" indent="-228600" eaLnBrk="1" hangingPunct="1">
              <a:buFontTx/>
              <a:buAutoNum type="arabicPeriod"/>
            </a:pPr>
            <a:r>
              <a:rPr lang="en-US" dirty="0" smtClean="0"/>
              <a:t>Add a new project to the existing Demo1.  Activity Library.</a:t>
            </a:r>
          </a:p>
          <a:p>
            <a:pPr marL="228600" indent="-228600" eaLnBrk="1" hangingPunct="1">
              <a:buFontTx/>
              <a:buAutoNum type="arabicPeriod"/>
            </a:pPr>
            <a:r>
              <a:rPr lang="en-US" dirty="0" smtClean="0"/>
              <a:t>Change the base class to Activity from sequence.</a:t>
            </a:r>
          </a:p>
          <a:p>
            <a:pPr marL="228600" indent="-228600" eaLnBrk="1" hangingPunct="1">
              <a:buFontTx/>
              <a:buAutoNum type="arabicPeriod"/>
            </a:pPr>
            <a:r>
              <a:rPr lang="en-US" dirty="0" smtClean="0"/>
              <a:t>Add the Day property via the </a:t>
            </a:r>
            <a:r>
              <a:rPr lang="en-US" dirty="0" err="1" smtClean="0"/>
              <a:t>wwf</a:t>
            </a:r>
            <a:r>
              <a:rPr lang="en-US" dirty="0" smtClean="0"/>
              <a:t> snippet.</a:t>
            </a:r>
          </a:p>
          <a:p>
            <a:pPr marL="228600" indent="-228600" eaLnBrk="1" hangingPunct="1">
              <a:buFontTx/>
              <a:buAutoNum type="arabicPeriod"/>
            </a:pPr>
            <a:r>
              <a:rPr lang="en-US" dirty="0" smtClean="0"/>
              <a:t>Override the execute method.</a:t>
            </a:r>
          </a:p>
          <a:p>
            <a:pPr marL="228600" indent="-228600" eaLnBrk="1" hangingPunct="1">
              <a:buFontTx/>
              <a:buAutoNum type="arabicPeriod"/>
            </a:pPr>
            <a:r>
              <a:rPr lang="en-US" dirty="0" smtClean="0"/>
              <a:t>Add the code snippet for the execute code</a:t>
            </a:r>
            <a:r>
              <a:rPr lang="en-US" dirty="0" smtClean="0"/>
              <a:t>. – Demo2a</a:t>
            </a:r>
            <a:endParaRPr lang="en-US" dirty="0" smtClean="0"/>
          </a:p>
          <a:p>
            <a:pPr marL="228600" indent="-228600" eaLnBrk="1" hangingPunct="1">
              <a:buFontTx/>
              <a:buAutoNum type="arabicPeriod"/>
            </a:pPr>
            <a:r>
              <a:rPr lang="en-US" dirty="0" smtClean="0"/>
              <a:t>Compile the activity library.</a:t>
            </a:r>
          </a:p>
          <a:p>
            <a:pPr marL="228600" indent="-228600" eaLnBrk="1" hangingPunct="1">
              <a:buFontTx/>
              <a:buAutoNum type="arabicPeriod"/>
            </a:pPr>
            <a:r>
              <a:rPr lang="en-US" dirty="0" smtClean="0"/>
              <a:t>Note it appears in the toolbox.</a:t>
            </a:r>
          </a:p>
          <a:p>
            <a:pPr marL="228600" indent="-228600" eaLnBrk="1" hangingPunct="1">
              <a:buFontTx/>
              <a:buAutoNum type="arabicPeriod"/>
            </a:pPr>
            <a:r>
              <a:rPr lang="en-US" dirty="0" smtClean="0"/>
              <a:t>Delete the </a:t>
            </a:r>
            <a:r>
              <a:rPr lang="en-US" dirty="0" err="1" smtClean="0"/>
              <a:t>ifElse</a:t>
            </a:r>
            <a:r>
              <a:rPr lang="en-US" dirty="0" smtClean="0"/>
              <a:t> activity from the workflow.</a:t>
            </a:r>
          </a:p>
          <a:p>
            <a:pPr marL="228600" indent="-228600" eaLnBrk="1" hangingPunct="1">
              <a:buFontTx/>
              <a:buAutoNum type="arabicPeriod"/>
            </a:pPr>
            <a:r>
              <a:rPr lang="en-US" dirty="0" smtClean="0"/>
              <a:t>Drag the new activity to the workflow.</a:t>
            </a:r>
          </a:p>
          <a:p>
            <a:pPr marL="228600" indent="-228600" eaLnBrk="1" hangingPunct="1">
              <a:buFontTx/>
              <a:buAutoNum type="arabicPeriod"/>
            </a:pPr>
            <a:r>
              <a:rPr lang="en-US" dirty="0" smtClean="0"/>
              <a:t>Set the day property.</a:t>
            </a:r>
          </a:p>
          <a:p>
            <a:pPr marL="228600" indent="-228600" eaLnBrk="1" hangingPunct="1">
              <a:buFontTx/>
              <a:buAutoNum type="arabicPeriod"/>
            </a:pPr>
            <a:r>
              <a:rPr lang="en-US" dirty="0" smtClean="0"/>
              <a:t>Run.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F1E000C8-65BF-4ABD-AFC7-FAA834018C09}" type="slidenum">
              <a:rPr lang="en-US"/>
              <a:pPr/>
              <a:t>14</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45703267-87CA-44A2-834D-49376170A5D2}" type="slidenum">
              <a:rPr lang="en-US"/>
              <a:pPr/>
              <a:t>15</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lnSpc>
                <a:spcPct val="80000"/>
              </a:lnSpc>
            </a:pPr>
            <a:r>
              <a:rPr lang="en-US" sz="900" dirty="0" smtClean="0"/>
              <a:t>The Windows Workflow Runtime Engine can be hosted in any managed code process.  You can host it within your windows forms applications and </a:t>
            </a:r>
            <a:r>
              <a:rPr lang="en-US" sz="900" dirty="0" err="1" smtClean="0"/>
              <a:t>ASP.Net</a:t>
            </a:r>
            <a:r>
              <a:rPr lang="en-US" sz="900" dirty="0" smtClean="0"/>
              <a:t> application to drive UI navigation flow and business processing.  You can host it in your web services to control processing.  Using a Windows Service will most likely be the host process of choice when dealing with very long running workflows like order fulfillment and contact management schedules. </a:t>
            </a:r>
          </a:p>
          <a:p>
            <a:pPr eaLnBrk="1" hangingPunct="1">
              <a:lnSpc>
                <a:spcPct val="80000"/>
              </a:lnSpc>
            </a:pPr>
            <a:endParaRPr lang="en-US" sz="900" dirty="0" smtClean="0"/>
          </a:p>
          <a:p>
            <a:pPr eaLnBrk="1" hangingPunct="1">
              <a:lnSpc>
                <a:spcPct val="80000"/>
              </a:lnSpc>
            </a:pPr>
            <a:r>
              <a:rPr lang="en-US" sz="900" dirty="0" smtClean="0"/>
              <a:t>To host the workflow runtime all you have to do is have a reference to the </a:t>
            </a:r>
            <a:r>
              <a:rPr lang="en-US" sz="900" dirty="0" err="1" smtClean="0"/>
              <a:t>System.Workflow.Runtime</a:t>
            </a:r>
            <a:r>
              <a:rPr lang="en-US" sz="900" dirty="0" smtClean="0"/>
              <a:t> assembly and start the runtime at some point in your code.  As you can see here we create an instance of the </a:t>
            </a:r>
            <a:r>
              <a:rPr lang="en-US" sz="900" dirty="0" err="1" smtClean="0"/>
              <a:t>WorkflowRuntime</a:t>
            </a:r>
            <a:r>
              <a:rPr lang="en-US" sz="900" dirty="0" smtClean="0"/>
              <a:t> class.  We then call </a:t>
            </a:r>
            <a:r>
              <a:rPr lang="en-US" sz="900" dirty="0" err="1" smtClean="0"/>
              <a:t>StartRuntime</a:t>
            </a:r>
            <a:r>
              <a:rPr lang="en-US" sz="900" dirty="0" smtClean="0"/>
              <a:t> to start the runtime engine.  </a:t>
            </a:r>
          </a:p>
          <a:p>
            <a:pPr eaLnBrk="1" hangingPunct="1">
              <a:lnSpc>
                <a:spcPct val="80000"/>
              </a:lnSpc>
            </a:pPr>
            <a:endParaRPr lang="en-US" sz="900" dirty="0" smtClean="0"/>
          </a:p>
          <a:p>
            <a:pPr eaLnBrk="1" hangingPunct="1">
              <a:lnSpc>
                <a:spcPct val="80000"/>
              </a:lnSpc>
            </a:pPr>
            <a:r>
              <a:rPr lang="en-US" sz="900" dirty="0" smtClean="0"/>
              <a:t>The Visual Studio templates for workflow include a few project templates that host the runtime in the Console.  While this works, it is not the expected hosting method.  It does provide a great way to get started quickly, or to provide a host to test your workflows during development.</a:t>
            </a:r>
          </a:p>
          <a:p>
            <a:pPr eaLnBrk="1" hangingPunct="1">
              <a:lnSpc>
                <a:spcPct val="80000"/>
              </a:lnSpc>
            </a:pPr>
            <a:endParaRPr lang="en-US" sz="900" dirty="0" smtClean="0"/>
          </a:p>
          <a:p>
            <a:pPr eaLnBrk="1" hangingPunct="1">
              <a:lnSpc>
                <a:spcPct val="80000"/>
              </a:lnSpc>
            </a:pPr>
            <a:r>
              <a:rPr lang="en-US" sz="900" dirty="0" smtClean="0"/>
              <a:t>The Runtime also provides extensibility points via “Runtime Services”.  The Runtime Services are registered with the Runtime using the </a:t>
            </a:r>
            <a:r>
              <a:rPr lang="en-US" sz="900" dirty="0" err="1" smtClean="0"/>
              <a:t>AddService</a:t>
            </a:r>
            <a:r>
              <a:rPr lang="en-US" sz="900" dirty="0" smtClean="0"/>
              <a:t> method prior to starting the Runtime, or you can describe them in the hosting application’s configuration file.  These services provide capabilities such as the persistence service to save idle workflows and the tracking service used to gather information about the workflow progress.</a:t>
            </a:r>
          </a:p>
          <a:p>
            <a:pPr eaLnBrk="1" hangingPunct="1">
              <a:lnSpc>
                <a:spcPct val="80000"/>
              </a:lnSpc>
            </a:pPr>
            <a:endParaRPr lang="en-US" sz="900" dirty="0" smtClean="0"/>
          </a:p>
          <a:p>
            <a:pPr eaLnBrk="1" hangingPunct="1">
              <a:lnSpc>
                <a:spcPct val="80000"/>
              </a:lnSpc>
            </a:pPr>
            <a:r>
              <a:rPr lang="en-US" sz="900" dirty="0" smtClean="0"/>
              <a:t>You can also create your own runtime services by inheriting from one the provided ones or inherit from the </a:t>
            </a:r>
            <a:r>
              <a:rPr lang="en-US" sz="900" dirty="0" err="1" smtClean="0"/>
              <a:t>WorkflowRuntimeService</a:t>
            </a:r>
            <a:r>
              <a:rPr lang="en-US" sz="900" dirty="0" smtClean="0"/>
              <a:t> class.</a:t>
            </a:r>
          </a:p>
          <a:p>
            <a:pPr eaLnBrk="1" hangingPunct="1">
              <a:lnSpc>
                <a:spcPct val="80000"/>
              </a:lnSpc>
            </a:pPr>
            <a:endParaRPr lang="en-US" sz="900" dirty="0" smtClean="0"/>
          </a:p>
          <a:p>
            <a:pPr eaLnBrk="1" hangingPunct="1">
              <a:lnSpc>
                <a:spcPct val="80000"/>
              </a:lnSpc>
            </a:pPr>
            <a:r>
              <a:rPr lang="en-US" sz="900" dirty="0" smtClean="0"/>
              <a:t>The types of services that come out of the box are </a:t>
            </a:r>
          </a:p>
          <a:p>
            <a:pPr eaLnBrk="1" hangingPunct="1">
              <a:lnSpc>
                <a:spcPct val="80000"/>
              </a:lnSpc>
              <a:buFontTx/>
              <a:buChar char="•"/>
            </a:pPr>
            <a:r>
              <a:rPr lang="en-US" sz="900" dirty="0" smtClean="0">
                <a:solidFill>
                  <a:schemeClr val="hlink"/>
                </a:solidFill>
              </a:rPr>
              <a:t>Tracking - </a:t>
            </a:r>
            <a:r>
              <a:rPr lang="en-US" sz="900" dirty="0" err="1" smtClean="0">
                <a:solidFill>
                  <a:schemeClr val="hlink"/>
                </a:solidFill>
              </a:rPr>
              <a:t>TrackingService</a:t>
            </a:r>
            <a:endParaRPr lang="en-US" sz="900" dirty="0" smtClean="0">
              <a:solidFill>
                <a:schemeClr val="hlink"/>
              </a:solidFill>
            </a:endParaRPr>
          </a:p>
          <a:p>
            <a:pPr eaLnBrk="1" hangingPunct="1">
              <a:lnSpc>
                <a:spcPct val="80000"/>
              </a:lnSpc>
              <a:buFontTx/>
              <a:buChar char="•"/>
            </a:pPr>
            <a:r>
              <a:rPr lang="en-US" sz="900" dirty="0" err="1" smtClean="0">
                <a:solidFill>
                  <a:schemeClr val="hlink"/>
                </a:solidFill>
              </a:rPr>
              <a:t>StatePersistence</a:t>
            </a:r>
            <a:r>
              <a:rPr lang="en-US" sz="900" dirty="0" smtClean="0">
                <a:solidFill>
                  <a:schemeClr val="hlink"/>
                </a:solidFill>
              </a:rPr>
              <a:t> - </a:t>
            </a:r>
            <a:r>
              <a:rPr lang="en-US" sz="900" dirty="0" err="1" smtClean="0">
                <a:solidFill>
                  <a:schemeClr val="hlink"/>
                </a:solidFill>
              </a:rPr>
              <a:t>WorkflosePersistenceService</a:t>
            </a:r>
            <a:endParaRPr lang="en-US" sz="900" dirty="0" smtClean="0">
              <a:solidFill>
                <a:schemeClr val="hlink"/>
              </a:solidFill>
            </a:endParaRPr>
          </a:p>
          <a:p>
            <a:pPr eaLnBrk="1" hangingPunct="1">
              <a:lnSpc>
                <a:spcPct val="80000"/>
              </a:lnSpc>
              <a:buFontTx/>
              <a:buChar char="•"/>
            </a:pPr>
            <a:r>
              <a:rPr lang="en-US" sz="900" dirty="0" smtClean="0">
                <a:solidFill>
                  <a:schemeClr val="hlink"/>
                </a:solidFill>
              </a:rPr>
              <a:t>Threading - </a:t>
            </a:r>
            <a:r>
              <a:rPr lang="en-US" sz="900" dirty="0" err="1" smtClean="0">
                <a:solidFill>
                  <a:schemeClr val="hlink"/>
                </a:solidFill>
              </a:rPr>
              <a:t>WorkflowSchedulerService</a:t>
            </a:r>
            <a:endParaRPr lang="en-US" sz="900" dirty="0" smtClean="0">
              <a:solidFill>
                <a:schemeClr val="hlink"/>
              </a:solidFill>
            </a:endParaRPr>
          </a:p>
          <a:p>
            <a:pPr eaLnBrk="1" hangingPunct="1">
              <a:lnSpc>
                <a:spcPct val="80000"/>
              </a:lnSpc>
              <a:buFontTx/>
              <a:buChar char="•"/>
            </a:pPr>
            <a:r>
              <a:rPr lang="en-US" sz="900" baseline="0" dirty="0" smtClean="0">
                <a:solidFill>
                  <a:schemeClr val="hlink"/>
                </a:solidFill>
              </a:rPr>
              <a:t> Loader – </a:t>
            </a:r>
            <a:r>
              <a:rPr lang="en-US" sz="900" baseline="0" dirty="0" err="1" smtClean="0">
                <a:solidFill>
                  <a:schemeClr val="hlink"/>
                </a:solidFill>
              </a:rPr>
              <a:t>WorkflowLoaderService</a:t>
            </a:r>
            <a:r>
              <a:rPr lang="en-US" sz="900" baseline="0" dirty="0" smtClean="0">
                <a:solidFill>
                  <a:schemeClr val="hlink"/>
                </a:solidFill>
              </a:rPr>
              <a:t> (create workflows based on non-</a:t>
            </a:r>
            <a:r>
              <a:rPr lang="en-US" sz="900" baseline="0" dirty="0" err="1" smtClean="0">
                <a:solidFill>
                  <a:schemeClr val="hlink"/>
                </a:solidFill>
              </a:rPr>
              <a:t>xaml</a:t>
            </a:r>
            <a:r>
              <a:rPr lang="en-US" sz="900" baseline="0" dirty="0" smtClean="0">
                <a:solidFill>
                  <a:schemeClr val="hlink"/>
                </a:solidFill>
              </a:rPr>
              <a:t> formats)</a:t>
            </a:r>
            <a:endParaRPr lang="en-US" sz="900" dirty="0" smtClean="0">
              <a:solidFill>
                <a:schemeClr val="hlink"/>
              </a:solidFill>
            </a:endParaRPr>
          </a:p>
          <a:p>
            <a:pPr eaLnBrk="1" hangingPunct="1">
              <a:lnSpc>
                <a:spcPct val="80000"/>
              </a:lnSpc>
              <a:buFontTx/>
              <a:buChar char="•"/>
            </a:pPr>
            <a:r>
              <a:rPr lang="en-US" sz="900" dirty="0" smtClean="0">
                <a:solidFill>
                  <a:schemeClr val="hlink"/>
                </a:solidFill>
              </a:rPr>
              <a:t>Transaction –</a:t>
            </a:r>
            <a:r>
              <a:rPr lang="en-US" sz="900" baseline="0" dirty="0" smtClean="0">
                <a:solidFill>
                  <a:schemeClr val="hlink"/>
                </a:solidFill>
              </a:rPr>
              <a:t> via </a:t>
            </a:r>
            <a:r>
              <a:rPr lang="en-US" sz="900" baseline="0" dirty="0" err="1" smtClean="0">
                <a:solidFill>
                  <a:schemeClr val="hlink"/>
                </a:solidFill>
              </a:rPr>
              <a:t>WorkflowCommitWorkBatchService</a:t>
            </a:r>
            <a:endParaRPr lang="en-US" sz="900" baseline="0" dirty="0" smtClean="0">
              <a:solidFill>
                <a:schemeClr val="hlink"/>
              </a:solidFill>
            </a:endParaRPr>
          </a:p>
          <a:p>
            <a:pPr eaLnBrk="1" hangingPunct="1">
              <a:lnSpc>
                <a:spcPct val="80000"/>
              </a:lnSpc>
              <a:buFontTx/>
              <a:buChar char="•"/>
            </a:pPr>
            <a:r>
              <a:rPr lang="en-US" sz="900" baseline="0" dirty="0" err="1" smtClean="0">
                <a:solidFill>
                  <a:schemeClr val="hlink"/>
                </a:solidFill>
              </a:rPr>
              <a:t>ExternalDataExchangeService</a:t>
            </a:r>
            <a:r>
              <a:rPr lang="en-US" sz="900" baseline="0" dirty="0" smtClean="0">
                <a:solidFill>
                  <a:schemeClr val="hlink"/>
                </a:solidFill>
              </a:rPr>
              <a:t> – to wrap LCS with</a:t>
            </a:r>
            <a:endParaRPr lang="en-US" sz="900" dirty="0" smtClean="0">
              <a:solidFill>
                <a:schemeClr val="hlin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AE23392-7184-413B-8DA3-B6F0FFC97AAD}" type="slidenum">
              <a:rPr lang="en-US"/>
              <a:pPr/>
              <a:t>16</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r>
              <a:rPr lang="en-US" smtClean="0"/>
              <a:t>The runtime exposes events that can be subscribed to within your host process.  There are a few that are runtime specific, such as the Started and Stopped events; however, the vast majority of the events exposed by the WorkflowRuntime class are workflow related.  For example, you can hook into the WorkflowCreated event to inform you of whenever a new workflow instance is started.  Or maybe you hook the WorkflowAborted event to catch when a workflow in told to abort.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4A773378-7157-4AF0-9CA2-B363145EBBFE}" type="slidenum">
              <a:rPr lang="en-US"/>
              <a:pPr/>
              <a:t>17</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marL="228600" indent="-228600" eaLnBrk="1" hangingPunct="1"/>
            <a:r>
              <a:rPr lang="en-US" b="1" dirty="0" smtClean="0"/>
              <a:t>Demo 3</a:t>
            </a:r>
          </a:p>
          <a:p>
            <a:pPr marL="228600" indent="-228600" eaLnBrk="1" hangingPunct="1"/>
            <a:endParaRPr lang="en-US" b="1" dirty="0" smtClean="0"/>
          </a:p>
          <a:p>
            <a:pPr marL="228600" indent="-228600" eaLnBrk="1" hangingPunct="1"/>
            <a:r>
              <a:rPr lang="en-US" dirty="0" smtClean="0"/>
              <a:t>This Demo will show how to host the workflow runtime.</a:t>
            </a:r>
          </a:p>
          <a:p>
            <a:pPr marL="228600" indent="-228600" eaLnBrk="1" hangingPunct="1"/>
            <a:endParaRPr lang="en-US" dirty="0" smtClean="0"/>
          </a:p>
          <a:p>
            <a:pPr marL="228600" indent="-228600" eaLnBrk="1" hangingPunct="1"/>
            <a:r>
              <a:rPr lang="en-US" dirty="0" smtClean="0"/>
              <a:t>Demo 3</a:t>
            </a:r>
          </a:p>
          <a:p>
            <a:pPr marL="228600" indent="-228600" eaLnBrk="1" hangingPunct="1">
              <a:buFontTx/>
              <a:buAutoNum type="arabicPeriod"/>
            </a:pPr>
            <a:r>
              <a:rPr lang="en-US" dirty="0" smtClean="0"/>
              <a:t>Show the </a:t>
            </a:r>
            <a:r>
              <a:rPr lang="en-US" dirty="0" err="1" smtClean="0"/>
              <a:t>Program.cs</a:t>
            </a:r>
            <a:r>
              <a:rPr lang="en-US" dirty="0" smtClean="0"/>
              <a:t> code, walk through it</a:t>
            </a:r>
            <a:r>
              <a:rPr lang="en-US" dirty="0" smtClean="0"/>
              <a:t>.</a:t>
            </a:r>
          </a:p>
          <a:p>
            <a:pPr marL="228600" indent="-228600" eaLnBrk="1" hangingPunct="1">
              <a:buFontTx/>
              <a:buAutoNum type="arabicPeriod"/>
            </a:pPr>
            <a:r>
              <a:rPr lang="en-US" dirty="0" smtClean="0"/>
              <a:t>Add to workflow code behind</a:t>
            </a:r>
            <a:r>
              <a:rPr lang="en-US" baseline="0" dirty="0" smtClean="0"/>
              <a:t> the </a:t>
            </a:r>
            <a:r>
              <a:rPr lang="en-US" baseline="0" dirty="0" err="1" smtClean="0"/>
              <a:t>dosomething</a:t>
            </a:r>
            <a:r>
              <a:rPr lang="en-US" baseline="0" dirty="0" smtClean="0"/>
              <a:t> handler – demo3a</a:t>
            </a:r>
            <a:endParaRPr lang="en-US" dirty="0" smtClean="0"/>
          </a:p>
          <a:p>
            <a:pPr marL="228600" indent="-228600" eaLnBrk="1" hangingPunct="1">
              <a:buFontTx/>
              <a:buAutoNum type="arabicPeriod"/>
            </a:pPr>
            <a:r>
              <a:rPr lang="en-US" dirty="0" smtClean="0"/>
              <a:t>Add to workflow</a:t>
            </a:r>
            <a:r>
              <a:rPr lang="en-US" baseline="0" dirty="0" smtClean="0"/>
              <a:t> a Code activity, hook to </a:t>
            </a:r>
            <a:r>
              <a:rPr lang="en-US" baseline="0" dirty="0" err="1" smtClean="0"/>
              <a:t>DoSomething</a:t>
            </a:r>
            <a:endParaRPr lang="en-US" baseline="0" dirty="0" smtClean="0"/>
          </a:p>
          <a:p>
            <a:pPr marL="228600" indent="-228600" eaLnBrk="1" hangingPunct="1">
              <a:buFontTx/>
              <a:buAutoNum type="arabicPeriod"/>
            </a:pPr>
            <a:r>
              <a:rPr lang="en-US" baseline="0" dirty="0" smtClean="0"/>
              <a:t>Add a terminate activity to the workflow.</a:t>
            </a:r>
          </a:p>
          <a:p>
            <a:pPr marL="228600" indent="-228600" eaLnBrk="1" hangingPunct="1">
              <a:buFontTx/>
              <a:buAutoNum type="arabicPeriod"/>
            </a:pPr>
            <a:r>
              <a:rPr lang="en-US" dirty="0" smtClean="0"/>
              <a:t>Add in hook for </a:t>
            </a:r>
            <a:r>
              <a:rPr lang="en-US" dirty="0" err="1" smtClean="0"/>
              <a:t>workflowcreated</a:t>
            </a:r>
            <a:r>
              <a:rPr lang="en-US" dirty="0" smtClean="0"/>
              <a:t>. – Demo3b</a:t>
            </a:r>
          </a:p>
          <a:p>
            <a:pPr marL="228600" indent="-228600" eaLnBrk="1" hangingPunct="1">
              <a:buFontTx/>
              <a:buAutoNum type="arabicPeriod"/>
            </a:pPr>
            <a:r>
              <a:rPr lang="en-US" dirty="0" smtClean="0"/>
              <a:t>Add in delegate for </a:t>
            </a:r>
            <a:r>
              <a:rPr lang="en-US" dirty="0" err="1" smtClean="0"/>
              <a:t>workflowcreated</a:t>
            </a:r>
            <a:r>
              <a:rPr lang="en-US" dirty="0" smtClean="0"/>
              <a:t>. –demo3c</a:t>
            </a:r>
          </a:p>
          <a:p>
            <a:pPr marL="228600" indent="-228600" eaLnBrk="1" hangingPunct="1">
              <a:buFontTx/>
              <a:buAutoNum type="arabicPeriod"/>
            </a:pPr>
            <a:r>
              <a:rPr lang="en-US" dirty="0" smtClean="0"/>
              <a:t>Add reference</a:t>
            </a:r>
            <a:r>
              <a:rPr lang="en-US" baseline="0" dirty="0" smtClean="0"/>
              <a:t> to custom service (</a:t>
            </a:r>
            <a:r>
              <a:rPr lang="en-US" baseline="0" dirty="0" err="1" smtClean="0"/>
              <a:t>TerminationTrackingService</a:t>
            </a:r>
            <a:r>
              <a:rPr lang="en-US" baseline="0" dirty="0" smtClean="0"/>
              <a:t> in the Demo Resources dir)</a:t>
            </a:r>
            <a:endParaRPr lang="en-US" dirty="0" smtClean="0"/>
          </a:p>
          <a:p>
            <a:pPr marL="228600" indent="-228600" eaLnBrk="1" hangingPunct="1">
              <a:buFontTx/>
              <a:buAutoNum type="arabicPeriod"/>
            </a:pPr>
            <a:r>
              <a:rPr lang="en-US" dirty="0" smtClean="0"/>
              <a:t>Add the imports</a:t>
            </a:r>
            <a:r>
              <a:rPr lang="en-US" baseline="0" dirty="0" smtClean="0"/>
              <a:t> statement for the service</a:t>
            </a:r>
            <a:endParaRPr lang="en-US" dirty="0" smtClean="0"/>
          </a:p>
          <a:p>
            <a:pPr marL="228600" indent="-228600" eaLnBrk="1" hangingPunct="1">
              <a:buFontTx/>
              <a:buAutoNum type="arabicPeriod"/>
            </a:pPr>
            <a:r>
              <a:rPr lang="en-US" dirty="0" smtClean="0"/>
              <a:t>Add </a:t>
            </a:r>
            <a:r>
              <a:rPr lang="en-US" dirty="0" smtClean="0"/>
              <a:t>a runtime service for </a:t>
            </a:r>
            <a:r>
              <a:rPr lang="en-US" dirty="0" smtClean="0"/>
              <a:t>termination</a:t>
            </a:r>
            <a:r>
              <a:rPr lang="en-US" baseline="0" dirty="0" smtClean="0"/>
              <a:t> – demo3d</a:t>
            </a:r>
            <a:endParaRPr lang="en-US" dirty="0" smtClean="0"/>
          </a:p>
          <a:p>
            <a:pPr marL="228600" indent="-228600" eaLnBrk="1" hangingPunct="1">
              <a:buFontTx/>
              <a:buAutoNum type="arabicPeriod"/>
            </a:pPr>
            <a:r>
              <a:rPr lang="en-US" dirty="0" smtClean="0"/>
              <a:t>Change </a:t>
            </a:r>
            <a:r>
              <a:rPr lang="en-US" dirty="0" smtClean="0"/>
              <a:t>the terminated event handler to say Terminated instead of writing out the exception.</a:t>
            </a:r>
          </a:p>
          <a:p>
            <a:pPr marL="228600" indent="-228600" eaLnBrk="1" hangingPunct="1">
              <a:buFontTx/>
              <a:buAutoNum type="arabicPeriod"/>
            </a:pPr>
            <a:r>
              <a:rPr lang="en-US" dirty="0" smtClean="0"/>
              <a:t>Add </a:t>
            </a:r>
            <a:r>
              <a:rPr lang="en-US" dirty="0" err="1" smtClean="0"/>
              <a:t>Console.readkey</a:t>
            </a:r>
            <a:r>
              <a:rPr lang="en-US" dirty="0" smtClean="0"/>
              <a:t>()</a:t>
            </a:r>
          </a:p>
          <a:p>
            <a:pPr marL="228600" indent="-228600" eaLnBrk="1" hangingPunct="1">
              <a:buFontTx/>
              <a:buAutoNum type="arabicPeriod"/>
            </a:pPr>
            <a:r>
              <a:rPr lang="en-US" dirty="0" smtClean="0"/>
              <a:t>Run</a:t>
            </a:r>
            <a:endParaRPr lang="en-US" dirty="0" smtClean="0"/>
          </a:p>
          <a:p>
            <a:pPr marL="228600" indent="-228600" eaLnBrk="1" hangingPunct="1">
              <a:buFontTx/>
              <a:buAutoNum type="arabicPeriod"/>
            </a:pPr>
            <a:r>
              <a:rPr lang="en-US" dirty="0" smtClean="0"/>
              <a:t>Show event viewer</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7633E82D-EAD2-494C-B1FA-44BAB3C0D8EF}" type="slidenum">
              <a:rPr lang="en-US"/>
              <a:pPr/>
              <a:t>18</a:t>
            </a:fld>
            <a:endParaRPr lang="en-US"/>
          </a:p>
        </p:txBody>
      </p:sp>
      <p:sp>
        <p:nvSpPr>
          <p:cNvPr id="50179" name="Rectangle 2"/>
          <p:cNvSpPr>
            <a:spLocks noGrp="1" noRot="1" noChangeAspect="1" noChangeArrowheads="1" noTextEdit="1"/>
          </p:cNvSpPr>
          <p:nvPr>
            <p:ph type="sldImg"/>
          </p:nvPr>
        </p:nvSpPr>
        <p:spPr>
          <a:xfrm>
            <a:off x="1143000" y="687388"/>
            <a:ext cx="4572000" cy="3429000"/>
          </a:xfrm>
          <a:ln/>
        </p:spPr>
      </p:sp>
      <p:sp>
        <p:nvSpPr>
          <p:cNvPr id="50180" name="Rectangle 3"/>
          <p:cNvSpPr>
            <a:spLocks noGrp="1" noChangeArrowheads="1"/>
          </p:cNvSpPr>
          <p:nvPr>
            <p:ph type="body" idx="1"/>
          </p:nvPr>
        </p:nvSpPr>
        <p:spPr>
          <a:noFill/>
          <a:ln/>
        </p:spPr>
        <p:txBody>
          <a:bodyPr/>
          <a:lstStyle/>
          <a:p>
            <a:pPr marL="228600" indent="-228600" eaLnBrk="1" hangingPunct="1">
              <a:lnSpc>
                <a:spcPct val="90000"/>
              </a:lnSpc>
            </a:pPr>
            <a:r>
              <a:rPr lang="en-US" sz="1000" dirty="0" smtClean="0"/>
              <a:t>This slide was taken from the PDC intro session slide deck for workflow.</a:t>
            </a:r>
          </a:p>
          <a:p>
            <a:pPr marL="228600" indent="-228600" eaLnBrk="1" hangingPunct="1">
              <a:lnSpc>
                <a:spcPct val="90000"/>
              </a:lnSpc>
            </a:pPr>
            <a:endParaRPr lang="en-US" sz="1000" dirty="0" smtClean="0"/>
          </a:p>
          <a:p>
            <a:pPr marL="228600" indent="-228600" eaLnBrk="1" hangingPunct="1">
              <a:lnSpc>
                <a:spcPct val="90000"/>
              </a:lnSpc>
            </a:pPr>
            <a:r>
              <a:rPr lang="en-US" sz="1000" dirty="0" smtClean="0"/>
              <a:t>Let’s take a look at what the workflow engine does under the hood.</a:t>
            </a:r>
          </a:p>
          <a:p>
            <a:pPr marL="228600" indent="-228600" eaLnBrk="1" hangingPunct="1">
              <a:lnSpc>
                <a:spcPct val="90000"/>
              </a:lnSpc>
            </a:pPr>
            <a:endParaRPr lang="en-US" sz="1000" dirty="0" smtClean="0"/>
          </a:p>
          <a:p>
            <a:pPr marL="228600" indent="-228600" eaLnBrk="1" hangingPunct="1">
              <a:lnSpc>
                <a:spcPct val="90000"/>
              </a:lnSpc>
              <a:buFontTx/>
              <a:buAutoNum type="arabicPeriod"/>
            </a:pPr>
            <a:r>
              <a:rPr lang="en-US" sz="1000" dirty="0" smtClean="0"/>
              <a:t>First an application host call </a:t>
            </a:r>
            <a:r>
              <a:rPr lang="en-US" sz="1000" dirty="0" err="1" smtClean="0"/>
              <a:t>StartWorkflow</a:t>
            </a:r>
            <a:r>
              <a:rPr lang="en-US" sz="1000" dirty="0" smtClean="0"/>
              <a:t> and gives us the type of workflow to start.</a:t>
            </a:r>
          </a:p>
          <a:p>
            <a:pPr marL="228600" indent="-228600" eaLnBrk="1" hangingPunct="1">
              <a:lnSpc>
                <a:spcPct val="90000"/>
              </a:lnSpc>
              <a:buFontTx/>
              <a:buAutoNum type="arabicPeriod"/>
            </a:pPr>
            <a:r>
              <a:rPr lang="en-US" sz="1000" dirty="0" smtClean="0"/>
              <a:t>The runtime then uses the Instance Manager to load the </a:t>
            </a:r>
            <a:r>
              <a:rPr lang="en-US" sz="1000" dirty="0" err="1" smtClean="0"/>
              <a:t>worfklow</a:t>
            </a:r>
            <a:r>
              <a:rPr lang="en-US" sz="1000" dirty="0" smtClean="0"/>
              <a:t> type, create the instance of the workflow and then schedule that workflow with the Scheduler.  The Instance Manager is responsible for handling all of the workflow instances a runtime may be running at any one time.</a:t>
            </a:r>
          </a:p>
          <a:p>
            <a:pPr marL="228600" indent="-228600" eaLnBrk="1" hangingPunct="1">
              <a:lnSpc>
                <a:spcPct val="90000"/>
              </a:lnSpc>
              <a:buFontTx/>
              <a:buAutoNum type="arabicPeriod"/>
            </a:pPr>
            <a:r>
              <a:rPr lang="en-US" sz="1000" dirty="0" smtClean="0"/>
              <a:t>The schedule will </a:t>
            </a:r>
            <a:r>
              <a:rPr lang="en-US" sz="1000" dirty="0" err="1" smtClean="0"/>
              <a:t>dequeue</a:t>
            </a:r>
            <a:r>
              <a:rPr lang="en-US" sz="1000" dirty="0" smtClean="0"/>
              <a:t> the workflow and call the Execute method to start the workflow processing.  Note that the workflow actually is a type of activity and so the same Execute method we talked about earlier for our custom activities is what is used by the runtime here.  The workflow will run any logic within its Execute method and then will </a:t>
            </a:r>
            <a:r>
              <a:rPr lang="en-US" sz="1000" dirty="0" err="1" smtClean="0"/>
              <a:t>enqueue</a:t>
            </a:r>
            <a:r>
              <a:rPr lang="en-US" sz="1000" dirty="0" smtClean="0"/>
              <a:t> the next activity in the workflow, which is the Sequence activity. (A sequence activity is a grouping of activities that will execute in consecutive order.</a:t>
            </a:r>
          </a:p>
          <a:p>
            <a:pPr marL="228600" indent="-228600" eaLnBrk="1" hangingPunct="1">
              <a:lnSpc>
                <a:spcPct val="90000"/>
              </a:lnSpc>
              <a:buFontTx/>
              <a:buAutoNum type="arabicPeriod"/>
            </a:pPr>
            <a:r>
              <a:rPr lang="en-US" sz="1000" dirty="0" smtClean="0"/>
              <a:t>The scheduler then </a:t>
            </a:r>
            <a:r>
              <a:rPr lang="en-US" sz="1000" dirty="0" err="1" smtClean="0"/>
              <a:t>dequeues</a:t>
            </a:r>
            <a:r>
              <a:rPr lang="en-US" sz="1000" dirty="0" smtClean="0"/>
              <a:t> the Sequence and calls its Execute method, which in turn adds the OnEvent1 activity to the scheduler queue.</a:t>
            </a:r>
          </a:p>
          <a:p>
            <a:pPr marL="228600" indent="-228600" eaLnBrk="1" hangingPunct="1">
              <a:lnSpc>
                <a:spcPct val="90000"/>
              </a:lnSpc>
              <a:buFontTx/>
              <a:buAutoNum type="arabicPeriod"/>
            </a:pPr>
            <a:r>
              <a:rPr lang="en-US" sz="1000" dirty="0" smtClean="0"/>
              <a:t>The scheduler will then </a:t>
            </a:r>
            <a:r>
              <a:rPr lang="en-US" sz="1000" dirty="0" err="1" smtClean="0"/>
              <a:t>dequeue</a:t>
            </a:r>
            <a:r>
              <a:rPr lang="en-US" sz="1000" dirty="0" smtClean="0"/>
              <a:t> the OnEvent1 and execute it.  This event subscribes to some outside event and thus will put the workflow into an idle state while it waits for that event.  The </a:t>
            </a:r>
            <a:r>
              <a:rPr lang="en-US" sz="1000" dirty="0" err="1" smtClean="0"/>
              <a:t>InstanceManager</a:t>
            </a:r>
            <a:r>
              <a:rPr lang="en-US" sz="1000" dirty="0" smtClean="0"/>
              <a:t> will learn that the workflow has gone idle.</a:t>
            </a:r>
          </a:p>
          <a:p>
            <a:pPr marL="228600" indent="-228600" eaLnBrk="1" hangingPunct="1">
              <a:lnSpc>
                <a:spcPct val="90000"/>
              </a:lnSpc>
              <a:buFontTx/>
              <a:buAutoNum type="arabicPeriod"/>
            </a:pPr>
            <a:r>
              <a:rPr lang="en-US" sz="1000" dirty="0" smtClean="0"/>
              <a:t>The Instance Manager then calls the Save method on the workflow (which is inherited by the Activity class).  This serializes the workflow to a binary formatted stream and unloads the workflow from memory.  This is called </a:t>
            </a:r>
            <a:r>
              <a:rPr lang="en-US" sz="1000" dirty="0" err="1" smtClean="0"/>
              <a:t>passivation</a:t>
            </a:r>
            <a:r>
              <a:rPr lang="en-US" sz="1000" dirty="0" smtClean="0"/>
              <a:t>.</a:t>
            </a:r>
          </a:p>
          <a:p>
            <a:pPr marL="228600" indent="-228600" eaLnBrk="1" hangingPunct="1">
              <a:lnSpc>
                <a:spcPct val="90000"/>
              </a:lnSpc>
              <a:buFontTx/>
              <a:buAutoNum type="arabicPeriod"/>
            </a:pPr>
            <a:r>
              <a:rPr lang="en-US" sz="1000" dirty="0" smtClean="0"/>
              <a:t>This stream is then handed off to the persistence service to be saved to disk.  The workflow can then be reloaded and resumed at a later time when the event it is looking for occurs.  One of the later demos will show this in action.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F1E000C8-65BF-4ABD-AFC7-FAA834018C09}" type="slidenum">
              <a:rPr lang="en-US"/>
              <a:pPr/>
              <a:t>19</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F1E000C8-65BF-4ABD-AFC7-FAA834018C09}" type="slidenum">
              <a:rPr lang="en-US"/>
              <a:pPr/>
              <a:t>2</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B0131675-9B09-47F2-8F44-AD9B2168B96F}" type="slidenum">
              <a:rPr lang="en-US"/>
              <a:pPr/>
              <a:t>20</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marL="228600" indent="-228600" eaLnBrk="1" hangingPunct="1"/>
            <a:r>
              <a:rPr lang="en-US" dirty="0" smtClean="0"/>
              <a:t>Up to this point we have discussed how to create a workflow by organizing activities and how to host the runtime in order to process those workflows.  But how does the host process communicate with the workflows, or vice versa?  How do get data in to our workflows, or better yet, how do we get data back out?</a:t>
            </a:r>
          </a:p>
          <a:p>
            <a:pPr marL="228600" indent="-228600" eaLnBrk="1" hangingPunct="1"/>
            <a:endParaRPr lang="en-US" dirty="0" smtClean="0"/>
          </a:p>
          <a:p>
            <a:pPr marL="228600" indent="-228600" eaLnBrk="1" hangingPunct="1"/>
            <a:r>
              <a:rPr lang="en-US" dirty="0" smtClean="0"/>
              <a:t>The WF Framework offers several options for communication with workflows.</a:t>
            </a:r>
          </a:p>
          <a:p>
            <a:pPr marL="228600" indent="-228600" eaLnBrk="1" hangingPunct="1"/>
            <a:endParaRPr lang="en-US" dirty="0" smtClean="0"/>
          </a:p>
          <a:p>
            <a:pPr marL="228600" indent="-228600" eaLnBrk="1" hangingPunct="1">
              <a:buFontTx/>
              <a:buAutoNum type="arabicPeriod"/>
            </a:pPr>
            <a:r>
              <a:rPr lang="en-US" dirty="0" smtClean="0"/>
              <a:t>First you have workflow parameters.  These are parameters that you add to your workflow that become properties of the workflow class.  Before starting a workflow you can set these properties for adding input parameters.  At any time during the processing of the workflow the host can also query the engine for a given instance of a workflow and then interrogate the properties</a:t>
            </a:r>
            <a:r>
              <a:rPr lang="en-US" dirty="0" smtClean="0"/>
              <a:t>.  Even during the </a:t>
            </a:r>
            <a:r>
              <a:rPr lang="en-US" dirty="0" err="1" smtClean="0"/>
              <a:t>OnCompleted</a:t>
            </a:r>
            <a:r>
              <a:rPr lang="en-US" dirty="0" smtClean="0"/>
              <a:t> event.</a:t>
            </a:r>
            <a:endParaRPr lang="en-US" dirty="0" smtClean="0"/>
          </a:p>
          <a:p>
            <a:pPr marL="228600" indent="-228600" eaLnBrk="1" hangingPunct="1">
              <a:buFontTx/>
              <a:buAutoNum type="arabicPeriod"/>
            </a:pPr>
            <a:r>
              <a:rPr lang="en-US" dirty="0" smtClean="0"/>
              <a:t>The second option is to use web services.  Workflows can call out to web services, or essentially host a web service.  You can take a look at the </a:t>
            </a:r>
            <a:r>
              <a:rPr lang="en-US" dirty="0" err="1" smtClean="0"/>
              <a:t>InvokeWebService</a:t>
            </a:r>
            <a:r>
              <a:rPr lang="en-US" dirty="0" smtClean="0"/>
              <a:t>, </a:t>
            </a:r>
            <a:r>
              <a:rPr lang="en-US" dirty="0" err="1" smtClean="0"/>
              <a:t>WebServiceResponse</a:t>
            </a:r>
            <a:r>
              <a:rPr lang="en-US" dirty="0" smtClean="0"/>
              <a:t>, and </a:t>
            </a:r>
            <a:r>
              <a:rPr lang="en-US" dirty="0" err="1" smtClean="0"/>
              <a:t>WebServiceRecieve</a:t>
            </a:r>
            <a:r>
              <a:rPr lang="en-US" dirty="0" smtClean="0"/>
              <a:t> activities for this functionality.</a:t>
            </a:r>
          </a:p>
          <a:p>
            <a:pPr marL="228600" indent="-228600" eaLnBrk="1" hangingPunct="1">
              <a:buFontTx/>
              <a:buAutoNum type="arabicPeriod"/>
            </a:pPr>
            <a:r>
              <a:rPr lang="en-US" dirty="0" smtClean="0"/>
              <a:t>Local Communication Services allow a developer to define a known communication contract (via an interface), and then register that contract with the Workflow Runtime.  This is an abstraction layer to the real communication mechanism, which is actually a set of internal queues and messages within the workflow runtime.  What the LCS services allow you to do is simply define a set contract for communication that results in your invoking and handling events rather than dealing with the internal queue mechanisms.  Note that if a workflow instance</a:t>
            </a:r>
            <a:r>
              <a:rPr lang="en-US" baseline="0" dirty="0" smtClean="0"/>
              <a:t> may be listening for different instances of the same event you must use a correlation attribute.  You would do this for example if you sent off multiple tasks to complete that all call back through the same event; you must be able to tell them apart.</a:t>
            </a:r>
            <a:endParaRPr lang="en-US" dirty="0" smtClean="0"/>
          </a:p>
          <a:p>
            <a:pPr marL="228600" indent="-228600" eaLnBrk="1" hangingPunct="1"/>
            <a:endParaRPr lang="en-US" dirty="0" smtClean="0"/>
          </a:p>
          <a:p>
            <a:pPr marL="228600" indent="-228600" eaLnBrk="1" hangingPunct="1"/>
            <a:r>
              <a:rPr lang="en-US" dirty="0" smtClean="0"/>
              <a:t>Under the hood the runtime is using a set of queues to handle the internal communication between workflow and the host.  The Web Services and LCS are designed to shield the developer from this communication so that they don’t have to worry about the internals and can just exchange the data.</a:t>
            </a:r>
          </a:p>
          <a:p>
            <a:pPr marL="228600" indent="-228600" eaLnBrk="1" hangingPunct="1">
              <a:buFontTx/>
              <a:buAutoNum type="arabicPeriod"/>
            </a:pPr>
            <a:endParaRPr lang="en-US" dirty="0" smtClean="0"/>
          </a:p>
          <a:p>
            <a:pPr marL="228600" indent="-228600" eaLnBrk="1" hangingPunct="1"/>
            <a:r>
              <a:rPr lang="en-US" dirty="0" smtClean="0"/>
              <a:t>You can think of the Web Services and LCS as Event driven communication.</a:t>
            </a:r>
          </a:p>
          <a:p>
            <a:pPr marL="228600" indent="-228600" eaLnBrk="1" hangingPunct="1">
              <a:buFontTx/>
              <a:buAutoNum type="arabicPeriod"/>
            </a:pPr>
            <a:endParaRPr lang="en-US" dirty="0" smtClean="0"/>
          </a:p>
          <a:p>
            <a:pPr marL="228600" indent="-228600" eaLnBrk="1" hangingPunct="1"/>
            <a:r>
              <a:rPr lang="en-US" dirty="0" smtClean="0"/>
              <a:t>Today I’ll show an example of parameters and LCS.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26FC2F45-E766-4185-B0A7-A8611F7D347B}" type="slidenum">
              <a:rPr lang="en-US"/>
              <a:pPr/>
              <a:t>21</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marL="228600" indent="-228600" eaLnBrk="1" hangingPunct="1"/>
            <a:r>
              <a:rPr lang="en-US" b="1" dirty="0" smtClean="0"/>
              <a:t>Demo 4</a:t>
            </a:r>
          </a:p>
          <a:p>
            <a:pPr marL="228600" indent="-228600" eaLnBrk="1" hangingPunct="1"/>
            <a:endParaRPr lang="en-US" b="1" dirty="0" smtClean="0"/>
          </a:p>
          <a:p>
            <a:pPr marL="228600" indent="-228600" eaLnBrk="1" hangingPunct="1"/>
            <a:r>
              <a:rPr lang="en-US" dirty="0" smtClean="0"/>
              <a:t>In the fourth demo we will show how to communicate between the host process and the workflow.</a:t>
            </a:r>
          </a:p>
          <a:p>
            <a:pPr marL="228600" indent="-228600" eaLnBrk="1" hangingPunct="1"/>
            <a:endParaRPr lang="en-US" dirty="0" smtClean="0"/>
          </a:p>
          <a:p>
            <a:pPr marL="228600" indent="-228600" eaLnBrk="1" hangingPunct="1"/>
            <a:r>
              <a:rPr lang="en-US" dirty="0" smtClean="0"/>
              <a:t>Demo 4</a:t>
            </a:r>
          </a:p>
          <a:p>
            <a:pPr marL="228600" indent="-228600" eaLnBrk="1" hangingPunct="1">
              <a:buFontTx/>
              <a:buAutoNum type="arabicPeriod"/>
            </a:pPr>
            <a:r>
              <a:rPr lang="en-US" dirty="0" smtClean="0"/>
              <a:t>Create new Seq. Workflow project.</a:t>
            </a:r>
          </a:p>
          <a:p>
            <a:pPr marL="228600" indent="-228600" eaLnBrk="1" hangingPunct="1">
              <a:buFontTx/>
              <a:buAutoNum type="arabicPeriod"/>
            </a:pPr>
            <a:r>
              <a:rPr lang="en-US" dirty="0" smtClean="0"/>
              <a:t>Save the project</a:t>
            </a:r>
          </a:p>
          <a:p>
            <a:pPr marL="228600" indent="-228600" eaLnBrk="1" hangingPunct="1">
              <a:buFontTx/>
              <a:buAutoNum type="arabicPeriod"/>
            </a:pPr>
            <a:r>
              <a:rPr lang="en-US" dirty="0" smtClean="0"/>
              <a:t>Add an existing </a:t>
            </a:r>
            <a:r>
              <a:rPr lang="en-US" dirty="0" smtClean="0"/>
              <a:t>Interface (</a:t>
            </a:r>
            <a:r>
              <a:rPr lang="en-US" dirty="0" err="1" smtClean="0"/>
              <a:t>IMagicEightBall</a:t>
            </a:r>
            <a:r>
              <a:rPr lang="en-US" dirty="0" smtClean="0"/>
              <a:t> in Demo Resource dir)</a:t>
            </a:r>
            <a:endParaRPr lang="en-US" dirty="0" smtClean="0"/>
          </a:p>
          <a:p>
            <a:pPr marL="228600" indent="-228600" eaLnBrk="1" hangingPunct="1">
              <a:buFontTx/>
              <a:buAutoNum type="arabicPeriod"/>
            </a:pPr>
            <a:r>
              <a:rPr lang="en-US" dirty="0" smtClean="0"/>
              <a:t>Add the existing service code</a:t>
            </a:r>
            <a:r>
              <a:rPr lang="en-US" dirty="0" smtClean="0"/>
              <a:t>. (</a:t>
            </a:r>
            <a:r>
              <a:rPr lang="en-US" dirty="0" err="1" smtClean="0"/>
              <a:t>MagicEightBallService</a:t>
            </a:r>
            <a:r>
              <a:rPr lang="en-US" baseline="0" dirty="0" smtClean="0"/>
              <a:t> in Demo Resource dir)</a:t>
            </a:r>
            <a:endParaRPr lang="en-US" dirty="0" smtClean="0"/>
          </a:p>
          <a:p>
            <a:pPr marL="228600" indent="-228600" eaLnBrk="1" hangingPunct="1">
              <a:buFontTx/>
              <a:buAutoNum type="arabicPeriod"/>
            </a:pPr>
            <a:r>
              <a:rPr lang="en-US" dirty="0" smtClean="0"/>
              <a:t>In the workflow code add the parameter </a:t>
            </a:r>
            <a:r>
              <a:rPr lang="en-US" dirty="0" smtClean="0"/>
              <a:t>question using “Property” snippet.</a:t>
            </a:r>
            <a:endParaRPr lang="en-US" dirty="0" smtClean="0"/>
          </a:p>
          <a:p>
            <a:pPr marL="228600" indent="-228600" eaLnBrk="1" hangingPunct="1">
              <a:buFontTx/>
              <a:buAutoNum type="arabicPeriod"/>
            </a:pPr>
            <a:r>
              <a:rPr lang="en-US" dirty="0" smtClean="0"/>
              <a:t>In the program code add the pass parameter snippet</a:t>
            </a:r>
            <a:r>
              <a:rPr lang="en-US" dirty="0" smtClean="0"/>
              <a:t>. –</a:t>
            </a:r>
            <a:r>
              <a:rPr lang="en-US" baseline="0" dirty="0" smtClean="0"/>
              <a:t> Demo4a</a:t>
            </a:r>
            <a:endParaRPr lang="en-US" dirty="0" smtClean="0"/>
          </a:p>
          <a:p>
            <a:pPr marL="228600" indent="-228600" eaLnBrk="1" hangingPunct="1">
              <a:buFontTx/>
              <a:buAutoNum type="arabicPeriod"/>
            </a:pPr>
            <a:r>
              <a:rPr lang="en-US" dirty="0" smtClean="0"/>
              <a:t>In the workflow designer add the </a:t>
            </a:r>
            <a:r>
              <a:rPr lang="en-US" dirty="0" err="1" smtClean="0"/>
              <a:t>HandleEvent</a:t>
            </a:r>
            <a:r>
              <a:rPr lang="en-US" dirty="0" smtClean="0"/>
              <a:t> activity.  Set it's properties</a:t>
            </a:r>
          </a:p>
          <a:p>
            <a:pPr marL="228600" indent="-228600" eaLnBrk="1" hangingPunct="1">
              <a:buFontTx/>
              <a:buAutoNum type="arabicPeriod"/>
            </a:pPr>
            <a:r>
              <a:rPr lang="en-US" dirty="0" smtClean="0"/>
              <a:t>In the workflow add the parameter for answer. – Demo4b</a:t>
            </a:r>
            <a:endParaRPr lang="en-US" dirty="0" smtClean="0"/>
          </a:p>
          <a:p>
            <a:pPr marL="228600" indent="-228600" eaLnBrk="1" hangingPunct="1">
              <a:buFontTx/>
              <a:buAutoNum type="arabicPeriod"/>
            </a:pPr>
            <a:r>
              <a:rPr lang="en-US" dirty="0" smtClean="0"/>
              <a:t>In the workflow code add the magic eight ball handler snippet</a:t>
            </a:r>
            <a:r>
              <a:rPr lang="en-US" dirty="0" smtClean="0"/>
              <a:t>. – Demo4c</a:t>
            </a:r>
          </a:p>
          <a:p>
            <a:pPr marL="228600" marR="0" indent="-228600" algn="l" defTabSz="914400" rtl="0" eaLnBrk="1" fontAlgn="base" latinLnBrk="0" hangingPunct="1">
              <a:lnSpc>
                <a:spcPct val="100000"/>
              </a:lnSpc>
              <a:spcBef>
                <a:spcPct val="30000"/>
              </a:spcBef>
              <a:spcAft>
                <a:spcPct val="0"/>
              </a:spcAft>
              <a:buClrTx/>
              <a:buSzTx/>
              <a:buFontTx/>
              <a:buAutoNum type="arabicPeriod"/>
              <a:tabLst/>
              <a:defRPr/>
            </a:pPr>
            <a:r>
              <a:rPr lang="en-US" dirty="0" smtClean="0"/>
              <a:t>In the workflow add the code shape</a:t>
            </a:r>
            <a:r>
              <a:rPr lang="en-US" baseline="0" dirty="0" smtClean="0"/>
              <a:t> and hook it to </a:t>
            </a:r>
            <a:r>
              <a:rPr lang="en-US" baseline="0" dirty="0" err="1" smtClean="0"/>
              <a:t>GenerateAnswer</a:t>
            </a:r>
            <a:endParaRPr lang="en-US" dirty="0" smtClean="0"/>
          </a:p>
          <a:p>
            <a:pPr marL="228600" indent="-228600" eaLnBrk="1" hangingPunct="1">
              <a:buFontTx/>
              <a:buAutoNum type="arabicPeriod"/>
            </a:pPr>
            <a:r>
              <a:rPr lang="en-US" dirty="0" smtClean="0"/>
              <a:t>In </a:t>
            </a:r>
            <a:r>
              <a:rPr lang="en-US" dirty="0" smtClean="0"/>
              <a:t>the workflow add the Invoke Method handler, Set it's properties.</a:t>
            </a:r>
          </a:p>
          <a:p>
            <a:pPr marL="228600" indent="-228600" eaLnBrk="1" hangingPunct="1">
              <a:buFontTx/>
              <a:buAutoNum type="arabicPeriod"/>
            </a:pPr>
            <a:r>
              <a:rPr lang="en-US" dirty="0" smtClean="0"/>
              <a:t>In the program code add the local service code snippet</a:t>
            </a:r>
            <a:r>
              <a:rPr lang="en-US" dirty="0" smtClean="0"/>
              <a:t>. – Demo4d</a:t>
            </a:r>
            <a:endParaRPr lang="en-US" dirty="0" smtClean="0"/>
          </a:p>
          <a:p>
            <a:pPr marL="228600" indent="-228600" eaLnBrk="1" hangingPunct="1">
              <a:buFontTx/>
              <a:buAutoNum type="arabicPeriod"/>
            </a:pPr>
            <a:r>
              <a:rPr lang="en-US" dirty="0" smtClean="0"/>
              <a:t>In the program code add the code call the shake method on the service snippet</a:t>
            </a:r>
            <a:r>
              <a:rPr lang="en-US" dirty="0" smtClean="0"/>
              <a:t>. – Demo4e</a:t>
            </a:r>
            <a:endParaRPr lang="en-US" dirty="0" smtClean="0"/>
          </a:p>
          <a:p>
            <a:pPr marL="228600" indent="-228600" eaLnBrk="1" hangingPunct="1">
              <a:buFontTx/>
              <a:buAutoNum type="arabicPeriod"/>
            </a:pPr>
            <a:r>
              <a:rPr lang="en-US" dirty="0" smtClean="0"/>
              <a:t>In the program code add the </a:t>
            </a:r>
            <a:r>
              <a:rPr lang="en-US" dirty="0" err="1" smtClean="0"/>
              <a:t>Console.Readkey</a:t>
            </a:r>
            <a:r>
              <a:rPr lang="en-US" dirty="0" smtClean="0"/>
              <a:t>() to the end.</a:t>
            </a:r>
          </a:p>
          <a:p>
            <a:pPr marL="228600" indent="-228600" eaLnBrk="1" hangingPunct="1">
              <a:buFontTx/>
              <a:buAutoNum type="arabicPeriod"/>
            </a:pPr>
            <a:r>
              <a:rPr lang="en-US" dirty="0" smtClean="0"/>
              <a:t>Run</a:t>
            </a:r>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F1E000C8-65BF-4ABD-AFC7-FAA834018C09}" type="slidenum">
              <a:rPr lang="en-US"/>
              <a:pPr/>
              <a:t>22</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172A240A-9B62-4D08-AA32-E37CD0505C4B}" type="slidenum">
              <a:rPr lang="en-US"/>
              <a:pPr/>
              <a:t>23</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r>
              <a:rPr lang="en-US" dirty="0" smtClean="0"/>
              <a:t>WF has the capability of modifying a workflow instance as it runs.  There a few limitations, such you can’t actually modify an existing activity, but you can remove it and replace it with another activity.  Also, changing a workflow from the inside is much easier than from the outside.  You have so much more information about the context of the workflow and it’s state when you are working from “insides” the workflow.</a:t>
            </a:r>
          </a:p>
          <a:p>
            <a:pPr eaLnBrk="1" hangingPunct="1"/>
            <a:endParaRPr lang="en-US" dirty="0" smtClean="0"/>
          </a:p>
          <a:p>
            <a:pPr eaLnBrk="1" hangingPunct="1"/>
            <a:r>
              <a:rPr lang="en-US" dirty="0" smtClean="0"/>
              <a:t>If you want to modify an instance of a workflow from the outside, such as from the host, you’ll need a workflow instance id.  You can get this from the workflow runtime when you start the workflow.  It’s probably a good thing to keep track of as it also give you the ability to suspend or terminate a running workflow instance as well.</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F1E000C8-65BF-4ABD-AFC7-FAA834018C09}" type="slidenum">
              <a:rPr lang="en-US"/>
              <a:pPr/>
              <a:t>24</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72CA64A5-61D1-4971-8ABA-9AD42F3DC012}" type="slidenum">
              <a:rPr lang="en-US"/>
              <a:pPr/>
              <a:t>25</a:t>
            </a:fld>
            <a:endParaRPr 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r>
              <a:rPr lang="en-US" dirty="0" smtClean="0"/>
              <a:t>What did we learn today?</a:t>
            </a:r>
          </a:p>
          <a:p>
            <a:pPr eaLnBrk="1" hangingPunct="1"/>
            <a:endParaRPr lang="en-US" dirty="0" smtClean="0"/>
          </a:p>
          <a:p>
            <a:pPr eaLnBrk="1" hangingPunct="1"/>
            <a:r>
              <a:rPr lang="en-US" dirty="0" smtClean="0"/>
              <a:t>Well, hopefully you got a good basic understanding at what Windows Workflow Foundation is and what benefits it will give you in your application.  </a:t>
            </a:r>
          </a:p>
          <a:p>
            <a:pPr eaLnBrk="1" hangingPunct="1"/>
            <a:endParaRPr lang="en-US" dirty="0" smtClean="0"/>
          </a:p>
          <a:p>
            <a:pPr eaLnBrk="1" hangingPunct="1"/>
            <a:r>
              <a:rPr lang="en-US" dirty="0" smtClean="0"/>
              <a:t>The key take-</a:t>
            </a:r>
            <a:r>
              <a:rPr lang="en-US" dirty="0" err="1" smtClean="0"/>
              <a:t>aways</a:t>
            </a:r>
            <a:r>
              <a:rPr lang="en-US" dirty="0" smtClean="0"/>
              <a:t> I want you to have are:</a:t>
            </a:r>
          </a:p>
          <a:p>
            <a:pPr eaLnBrk="1" hangingPunct="1"/>
            <a:endParaRPr lang="en-US" dirty="0" smtClean="0"/>
          </a:p>
          <a:p>
            <a:pPr eaLnBrk="1" hangingPunct="1">
              <a:buFontTx/>
              <a:buChar char="•"/>
            </a:pPr>
            <a:r>
              <a:rPr lang="en-US" dirty="0" smtClean="0"/>
              <a:t>Activities are the building blocks of workflows.  With activities you organize a process.</a:t>
            </a:r>
          </a:p>
          <a:p>
            <a:pPr eaLnBrk="1" hangingPunct="1">
              <a:buFontTx/>
              <a:buChar char="•"/>
            </a:pPr>
            <a:r>
              <a:rPr lang="en-US" dirty="0" smtClean="0"/>
              <a:t>Out of the box WF supports Sequential and State Machine workflows.</a:t>
            </a:r>
          </a:p>
          <a:p>
            <a:pPr eaLnBrk="1" hangingPunct="1">
              <a:buFontTx/>
              <a:buChar char="•"/>
            </a:pPr>
            <a:r>
              <a:rPr lang="en-US" dirty="0" smtClean="0"/>
              <a:t>There is a call to action for people to begin building their own custom activities.</a:t>
            </a:r>
          </a:p>
          <a:p>
            <a:pPr eaLnBrk="1" hangingPunct="1">
              <a:buFontTx/>
              <a:buChar char="•"/>
            </a:pPr>
            <a:r>
              <a:rPr lang="en-US" dirty="0" smtClean="0"/>
              <a:t>Workflows can be hosted in a variety of host applications.  Hosting is simple.</a:t>
            </a:r>
          </a:p>
          <a:p>
            <a:pPr eaLnBrk="1" hangingPunct="1">
              <a:buFontTx/>
              <a:buChar char="•"/>
            </a:pPr>
            <a:r>
              <a:rPr lang="en-US" dirty="0" smtClean="0"/>
              <a:t>Workflows provide better transparency into your processes during design time and runtime.</a:t>
            </a:r>
          </a:p>
          <a:p>
            <a:pPr eaLnBrk="1" hangingPunct="1">
              <a:buFontTx/>
              <a:buChar char="•"/>
            </a:pPr>
            <a:r>
              <a:rPr lang="en-US" dirty="0" smtClean="0"/>
              <a:t>Workflows provide a mechanism to abstract your business process rules and scenarios into activities that can then be re-organized and configured even after your solution has been released in production.</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0AB72ED1-0560-4BA3-8679-F730676230D8}" type="slidenum">
              <a:rPr lang="en-US"/>
              <a:pPr/>
              <a:t>26</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r>
              <a:rPr lang="en-US" dirty="0" smtClean="0"/>
              <a:t>Unfortunately, we can’t cover </a:t>
            </a:r>
            <a:r>
              <a:rPr lang="en-US" dirty="0" err="1" smtClean="0"/>
              <a:t>everyting</a:t>
            </a:r>
            <a:r>
              <a:rPr lang="en-US" dirty="0" smtClean="0"/>
              <a:t> there is to know about </a:t>
            </a:r>
            <a:r>
              <a:rPr lang="en-US" dirty="0" err="1" smtClean="0"/>
              <a:t>worklfow</a:t>
            </a:r>
            <a:r>
              <a:rPr lang="en-US" dirty="0" smtClean="0"/>
              <a:t> in just</a:t>
            </a:r>
            <a:r>
              <a:rPr lang="en-US" baseline="0" dirty="0" smtClean="0"/>
              <a:t> a few </a:t>
            </a:r>
            <a:r>
              <a:rPr lang="en-US" dirty="0" smtClean="0"/>
              <a:t>minutes.  Some of the </a:t>
            </a:r>
            <a:r>
              <a:rPr lang="en-US" dirty="0" err="1" smtClean="0"/>
              <a:t>the</a:t>
            </a:r>
            <a:r>
              <a:rPr lang="en-US" dirty="0" smtClean="0"/>
              <a:t> things I did not get into today are:</a:t>
            </a:r>
          </a:p>
          <a:p>
            <a:pPr eaLnBrk="1" hangingPunct="1"/>
            <a:endParaRPr lang="en-US" dirty="0" smtClean="0"/>
          </a:p>
          <a:p>
            <a:pPr eaLnBrk="1" hangingPunct="1">
              <a:buFontTx/>
              <a:buChar char="•"/>
            </a:pPr>
            <a:r>
              <a:rPr lang="en-US" dirty="0" smtClean="0"/>
              <a:t>Rules driven processing.  Eventually, BizTalk will replace it’s rules engine with Windows Workflow.  You can have the same rules processing core in your application.  With WF you can abstract your rules into code or even markup.  These rules can then be modified at runtime just like we could modify the process itself.  Check out rules Polices in the Windows Workflow.</a:t>
            </a:r>
          </a:p>
          <a:p>
            <a:pPr eaLnBrk="1" hangingPunct="1">
              <a:buFontTx/>
              <a:buChar char="•"/>
            </a:pPr>
            <a:r>
              <a:rPr lang="en-US" dirty="0" smtClean="0"/>
              <a:t>Windows Workflow provides mechanisms to handle exceptions within your </a:t>
            </a:r>
            <a:r>
              <a:rPr lang="en-US" dirty="0" err="1" smtClean="0"/>
              <a:t>worklfow</a:t>
            </a:r>
            <a:r>
              <a:rPr lang="en-US" dirty="0" smtClean="0"/>
              <a:t>.  This includes communication with the host process and allowing for activity with resources to clean up after themselves.</a:t>
            </a:r>
          </a:p>
          <a:p>
            <a:pPr eaLnBrk="1" hangingPunct="1">
              <a:buFontTx/>
              <a:buChar char="•"/>
            </a:pPr>
            <a:r>
              <a:rPr lang="en-US" dirty="0" smtClean="0"/>
              <a:t>Windows Workflow also provides the ability to group activities into a transaction.  If one of the activities fail then compensating logic can be applied to roll back actions that may have happened hours, or even days before.  Given the ability for processes to be long running, the ability to rollback failed processes is a must.</a:t>
            </a:r>
          </a:p>
          <a:p>
            <a:pPr eaLnBrk="1" hangingPunct="1">
              <a:buFontTx/>
              <a:buChar char="•"/>
            </a:pPr>
            <a:r>
              <a:rPr lang="en-US" dirty="0" smtClean="0"/>
              <a:t>We didn’t go into how the workflow would contact a web service, or receive information directly from a web service.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F1E000C8-65BF-4ABD-AFC7-FAA834018C09}" type="slidenum">
              <a:rPr lang="en-US"/>
              <a:pPr/>
              <a:t>27</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C44E583B-6205-41B8-822B-3393FA640BDB}" type="slidenum">
              <a:rPr lang="en-US"/>
              <a:pPr/>
              <a:t>28</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r>
              <a:rPr lang="en-US" sz="1000" dirty="0" smtClean="0"/>
              <a:t>There are good number of resources out on the internet to get you started with WF.</a:t>
            </a:r>
          </a:p>
          <a:p>
            <a:pPr eaLnBrk="1" hangingPunct="1"/>
            <a:endParaRPr lang="en-US" sz="1000" dirty="0" smtClean="0"/>
          </a:p>
          <a:p>
            <a:pPr eaLnBrk="1" hangingPunct="1"/>
            <a:r>
              <a:rPr lang="en-US" sz="1000" dirty="0" smtClean="0"/>
              <a:t>Microsoft is hosting a community site at http://wf.netfx3.net.  They have some downloadable activities and samples as well as the links to the downloads necessary to get started.  They also have links to the blogs of several of the product group members and a link to the Microsoft Technical Forum for WF.</a:t>
            </a:r>
          </a:p>
          <a:p>
            <a:pPr eaLnBrk="1" hangingPunct="1"/>
            <a:endParaRPr lang="en-US" sz="1000" dirty="0" smtClean="0"/>
          </a:p>
          <a:p>
            <a:pPr eaLnBrk="1" hangingPunct="1"/>
            <a:r>
              <a:rPr lang="en-US" sz="1000" dirty="0" smtClean="0"/>
              <a:t>The MSDN Developer Center for Windows Vista (Longhorn) also is a good place to get started.</a:t>
            </a:r>
          </a:p>
          <a:p>
            <a:pPr eaLnBrk="1" hangingPunct="1"/>
            <a:endParaRPr lang="en-US" sz="1000" dirty="0" smtClean="0"/>
          </a:p>
          <a:p>
            <a:pPr eaLnBrk="1" hangingPunct="1"/>
            <a:r>
              <a:rPr lang="en-US" sz="1000" dirty="0" smtClean="0"/>
              <a:t>The “Introducing Windows Workflow</a:t>
            </a:r>
            <a:r>
              <a:rPr lang="en-US" sz="1000" baseline="0" dirty="0" smtClean="0"/>
              <a:t> Foundation” is really out of date, so don’t get that.  Get the “Essential Windows Workflow Foundation” book </a:t>
            </a:r>
            <a:r>
              <a:rPr lang="en-US" sz="1000" baseline="0" smtClean="0"/>
              <a:t>instead.</a:t>
            </a:r>
            <a:endParaRPr lang="en-US" sz="1000" dirty="0" smtClean="0"/>
          </a:p>
          <a:p>
            <a:pPr eaLnBrk="1" hangingPunct="1"/>
            <a:endParaRPr lang="en-US" sz="1000"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A28DAE50-E215-4ABC-8211-AADDA776B35A}" type="slidenum">
              <a:rPr lang="en-US"/>
              <a:pPr/>
              <a:t>29</a:t>
            </a:fld>
            <a:endParaRPr lang="en-US"/>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C783A404-58A4-4201-AE2D-F6426D0A7CFA}" type="slidenum">
              <a:rPr lang="en-US"/>
              <a:pPr/>
              <a:t>3</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marL="228600" indent="-228600" eaLnBrk="1" hangingPunct="1">
              <a:buFontTx/>
              <a:buAutoNum type="arabicPeriod"/>
            </a:pPr>
            <a:r>
              <a:rPr lang="en-US" dirty="0" smtClean="0"/>
              <a:t>Microsoft will be incorporating WF into all of it’s products that require workflow.  For example, the next big release of BizTalk (not 2006) will have WF under the hood for the orchestrations and rules engine.  The new </a:t>
            </a:r>
            <a:r>
              <a:rPr lang="en-US" dirty="0" err="1" smtClean="0"/>
              <a:t>Sharepoint</a:t>
            </a:r>
            <a:r>
              <a:rPr lang="en-US" dirty="0" smtClean="0"/>
              <a:t> version coming with Office 12 will also make heavy use of WF to create out of the box reviewing and approval processes, both editable to meet your companies requirements using the WF framework tools.</a:t>
            </a:r>
          </a:p>
          <a:p>
            <a:pPr marL="228600" indent="-228600" eaLnBrk="1" hangingPunct="1">
              <a:buFontTx/>
              <a:buAutoNum type="arabicPeriod"/>
            </a:pPr>
            <a:r>
              <a:rPr lang="en-US" dirty="0" smtClean="0"/>
              <a:t>WF is an extensible framework to deal with workflows in applications of any type.  It is a set of classes and design tools that help you create and develop workflows into your applications.  Just as the </a:t>
            </a:r>
            <a:r>
              <a:rPr lang="en-US" dirty="0" err="1" smtClean="0"/>
              <a:t>System.Windows</a:t>
            </a:r>
            <a:r>
              <a:rPr lang="en-US" dirty="0" smtClean="0"/>
              <a:t> namespace helps you create windows applications, the </a:t>
            </a:r>
            <a:r>
              <a:rPr lang="en-US" dirty="0" err="1" smtClean="0"/>
              <a:t>System.Workflow</a:t>
            </a:r>
            <a:r>
              <a:rPr lang="en-US" dirty="0" smtClean="0"/>
              <a:t> namespace will help you create workflows.</a:t>
            </a:r>
          </a:p>
          <a:p>
            <a:pPr marL="228600" indent="-228600" eaLnBrk="1" hangingPunct="1">
              <a:buFontTx/>
              <a:buAutoNum type="arabicPeriod"/>
            </a:pPr>
            <a:r>
              <a:rPr lang="en-US" dirty="0" smtClean="0"/>
              <a:t>This is NOT a server product or application.  WF is not a stand along application and will do nothing out of the box unless you incorporate it into your own applications.</a:t>
            </a:r>
          </a:p>
          <a:p>
            <a:pPr marL="228600" indent="-228600" eaLnBrk="1" hangingPunct="1">
              <a:buFontTx/>
              <a:buAutoNum type="arabicPeriod"/>
            </a:pPr>
            <a:r>
              <a:rPr lang="en-US" dirty="0" smtClean="0"/>
              <a:t>WF is part of the </a:t>
            </a:r>
            <a:r>
              <a:rPr lang="en-US" dirty="0" err="1" smtClean="0"/>
              <a:t>.Net</a:t>
            </a:r>
            <a:r>
              <a:rPr lang="en-US" baseline="0" dirty="0" smtClean="0"/>
              <a:t> 3.0 (formerly </a:t>
            </a:r>
            <a:r>
              <a:rPr lang="en-US" dirty="0" err="1" smtClean="0"/>
              <a:t>WinFx</a:t>
            </a:r>
            <a:r>
              <a:rPr lang="en-US" dirty="0" smtClean="0"/>
              <a:t>) set of technologies along with Windows Presentation Foundation (WPF, aka Avalon) and Windows Communication Foundation (WCF, aka Indigo). As part of </a:t>
            </a:r>
            <a:r>
              <a:rPr lang="en-US" dirty="0" err="1" smtClean="0"/>
              <a:t>.Net</a:t>
            </a:r>
            <a:r>
              <a:rPr lang="en-US" dirty="0" smtClean="0"/>
              <a:t> 3.0 WF is embedded in the Windows Vista operating system and is available to be installed on Windows XP and 2003 Operating Systems.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E5C6F45E-ED40-410B-9793-B0CBFD2253E9}" type="slidenum">
              <a:rPr lang="en-US"/>
              <a:pPr/>
              <a:t>4</a:t>
            </a:fld>
            <a:endParaRPr lang="en-US"/>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marL="228600" indent="-228600" eaLnBrk="1" hangingPunct="1">
              <a:buFontTx/>
              <a:buAutoNum type="arabicPeriod"/>
            </a:pPr>
            <a:r>
              <a:rPr lang="en-US" sz="1000" dirty="0" smtClean="0"/>
              <a:t>Activities are the building blocks of workflows.  All steps within a workflow are performed by executing an activity.  Even the workflow object itself is a type of activity.  WF does nothing more than use the workflow runtime to execute the activities it finds within a defined workflow.</a:t>
            </a:r>
          </a:p>
          <a:p>
            <a:pPr marL="228600" indent="-228600" eaLnBrk="1" hangingPunct="1">
              <a:buFontTx/>
              <a:buAutoNum type="arabicPeriod"/>
            </a:pPr>
            <a:r>
              <a:rPr lang="en-US" sz="1000" dirty="0" smtClean="0"/>
              <a:t>You’ll note the definition includes the coordination of humans and software.  WF was designed with the inclusion of human interaction with the processes in mind.  This means that with a workflow you’ll be able to more easily incorporate things like getting manager approval via email, or a incorporate human initiated  event as part of a process flow.  With workflows you can more easily model real world processes directly in your development environment.  What is even better is that with a well generated library of activities the business managers or end users can even edit the workflow on the fly to meet changing business needs without the need for a recompile of the code.</a:t>
            </a:r>
          </a:p>
          <a:p>
            <a:pPr marL="228600" indent="-228600" eaLnBrk="1" hangingPunct="1">
              <a:buFontTx/>
              <a:buAutoNum type="arabicPeriod"/>
            </a:pPr>
            <a:r>
              <a:rPr lang="en-US" sz="1000" dirty="0" smtClean="0"/>
              <a:t>As the activity is the base unit of execution it also the unit in which we can achieve encapsulation and reuse of logic.  WF comes with a set of activities that help you get started and layout the common actions you would find in a workflow, such as If/Then branches and grouping of other activities.  These are known as the Base Activity Library.  Also, activities are nothing more than managed code classes that inherit from the base Activity class within the WF Framework.  Microsoft expects that custom activities and entire workflows will be created and shared in the user community to help create a collection of reusable activities and processes.</a:t>
            </a:r>
          </a:p>
          <a:p>
            <a:pPr marL="228600" indent="-228600" eaLnBrk="1" hangingPunct="1">
              <a:buFontTx/>
              <a:buAutoNum type="arabicPeriod"/>
            </a:pPr>
            <a:r>
              <a:rPr lang="en-US" sz="1000" dirty="0" smtClean="0"/>
              <a:t>Out of the box, WF provides the base workflow classes for Sequential Workflows and State Machine Workflows.  The sequential workflows tend to be most used in system processing where a defined set of steps is necessary to complete a process with little or not deviation.  The State Machine workflows are excellent when there is a number of unexpected paths to a given process goal, for example when you are dealing with human interaction.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8F5AF4F1-C581-4B04-BEB8-2E9E6C68EB03}" type="slidenum">
              <a:rPr lang="en-US"/>
              <a:pPr/>
              <a:t>5</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r>
              <a:rPr lang="en-US" dirty="0" smtClean="0"/>
              <a:t>There are many scenarios that workflows can be of value.  These range from completely automated system processing (like batch update flow) to more human centric processes (such as a document review process).  With WF you can even have a process that performs a mixture of the two extremes so that business processes that require human interaction along the way can all be modeled and designed with the process in mind from the very beginning.  Just about any process or application you can think of that has a defined set of steps or states can be described with Windows Workflow.</a:t>
            </a:r>
          </a:p>
          <a:p>
            <a:pPr eaLnBrk="1" hangingPunct="1"/>
            <a:endParaRPr lang="en-US" dirty="0" smtClean="0"/>
          </a:p>
          <a:p>
            <a:pPr eaLnBrk="1" hangingPunct="1"/>
            <a:r>
              <a:rPr lang="en-US" dirty="0" smtClean="0"/>
              <a:t>Workflows aren’t just for designing applications that help drive a process, but they can be used internally to the applications to drive things like </a:t>
            </a:r>
            <a:r>
              <a:rPr lang="en-US" dirty="0" err="1" smtClean="0"/>
              <a:t>ASP.Net</a:t>
            </a:r>
            <a:r>
              <a:rPr lang="en-US" dirty="0" smtClean="0"/>
              <a:t> web page flow or UI screen interactions.  If any of you are familiar with the User Interface Block Microsoft put out then you’ll recall that a state machine like navigation system was used by the block to help abstract UI navigation from the UI code.  When the Patterns and Practices group released the Composite UI Application Block (or CAB) it was distinctly missing this state machine navigation mechanism.  I can’t confirm this yet, but I believe that after WF is released publicly the CAB will be updated to include a navigation mechanism based on the State Machine workflows of WF.</a:t>
            </a:r>
          </a:p>
          <a:p>
            <a:pPr eaLnBrk="1" hangingPunct="1"/>
            <a:endParaRPr lang="en-US" dirty="0" smtClean="0"/>
          </a:p>
          <a:p>
            <a:pPr eaLnBrk="1" hangingPunct="1"/>
            <a:r>
              <a:rPr lang="en-US" dirty="0" smtClean="0"/>
              <a:t>Think about when you purchase something online.  The process followed is something that takes you just a few minutes, but for the supplier it can take hours or days to complete.  Workflow helps organize and execute this process.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ADF3A0E7-84C0-4FBF-814B-2485063AF968}" type="slidenum">
              <a:rPr lang="en-US"/>
              <a:pPr/>
              <a:t>6</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marL="228600" indent="-228600" eaLnBrk="1" hangingPunct="1">
              <a:buFontTx/>
              <a:buAutoNum type="arabicPeriod"/>
            </a:pPr>
            <a:r>
              <a:rPr lang="en-US" dirty="0" smtClean="0"/>
              <a:t>Some advantages workflow provides over that of traditional process coding:</a:t>
            </a:r>
          </a:p>
          <a:p>
            <a:pPr marL="685800" lvl="1" indent="-228600" eaLnBrk="1" hangingPunct="1">
              <a:buFontTx/>
              <a:buChar char="•"/>
            </a:pPr>
            <a:r>
              <a:rPr lang="en-US" dirty="0" smtClean="0"/>
              <a:t>Some business processes can be long running, some taking hours, days or even months.  During that time the state of the process must be maintained.  WF provides the mechanisms to allow for this.  Activities such as the delay activity can pause your activity while you wait for some human interaction or other system to respond.  The persistence service will also be able to store your state while the process waits so that state management in ensured even over system outages or idle periods.</a:t>
            </a:r>
          </a:p>
          <a:p>
            <a:pPr marL="685800" lvl="1" indent="-228600" eaLnBrk="1" hangingPunct="1">
              <a:buFontTx/>
              <a:buChar char="•"/>
            </a:pPr>
            <a:r>
              <a:rPr lang="en-US" dirty="0" smtClean="0"/>
              <a:t>In my opinion, Workflows get its biggest advantage by allowing the developer to directly model the real world process directly within the IDE.  They can lay out the process flow and then provide the back ground code to do the work.  But even the business managers can look at the workflow designer and see the process defined matches what the real process entails.</a:t>
            </a:r>
          </a:p>
          <a:p>
            <a:pPr marL="685800" lvl="1" indent="-228600" eaLnBrk="1" hangingPunct="1">
              <a:buFontTx/>
              <a:buChar char="•"/>
            </a:pPr>
            <a:r>
              <a:rPr lang="en-US" dirty="0" smtClean="0"/>
              <a:t>In addition to that type of transparency the Tracing Service can be used within the Runtime you can also provide more transparency into you processes.  You can control what information is provided in the tracing and use that information to provide your users a better view into the process as it unfolds. </a:t>
            </a:r>
          </a:p>
          <a:p>
            <a:pPr marL="228600" indent="-228600" eaLnBrk="1" hangingPunct="1">
              <a:buFontTx/>
              <a:buAutoNum type="arabicPeriod"/>
            </a:pPr>
            <a:endParaRPr lang="en-US" dirty="0" smtClean="0"/>
          </a:p>
          <a:p>
            <a:pPr marL="228600" indent="-228600" eaLnBrk="1" hangingPunct="1">
              <a:buFontTx/>
              <a:buAutoNum type="arabicPeriod"/>
            </a:pPr>
            <a:endParaRPr lang="en-US" dirty="0" smtClean="0"/>
          </a:p>
          <a:p>
            <a:pPr marL="228600" indent="-228600"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E9E72448-B008-4789-B422-414B96EA57EF}" type="slidenum">
              <a:rPr lang="en-US"/>
              <a:pPr/>
              <a:t>7</a:t>
            </a:fld>
            <a:endParaRPr lang="en-US"/>
          </a:p>
        </p:txBody>
      </p:sp>
      <p:sp>
        <p:nvSpPr>
          <p:cNvPr id="38915" name="Rectangle 2"/>
          <p:cNvSpPr>
            <a:spLocks noGrp="1" noRot="1" noChangeAspect="1" noChangeArrowheads="1" noTextEdit="1"/>
          </p:cNvSpPr>
          <p:nvPr>
            <p:ph type="sldImg"/>
          </p:nvPr>
        </p:nvSpPr>
        <p:spPr>
          <a:xfrm>
            <a:off x="1143000" y="687388"/>
            <a:ext cx="4572000" cy="3429000"/>
          </a:xfrm>
          <a:ln/>
        </p:spPr>
      </p:sp>
      <p:sp>
        <p:nvSpPr>
          <p:cNvPr id="38916" name="Rectangle 3"/>
          <p:cNvSpPr>
            <a:spLocks noGrp="1" noChangeArrowheads="1"/>
          </p:cNvSpPr>
          <p:nvPr>
            <p:ph type="body" idx="1"/>
          </p:nvPr>
        </p:nvSpPr>
        <p:spPr>
          <a:noFill/>
          <a:ln/>
        </p:spPr>
        <p:txBody>
          <a:bodyPr/>
          <a:lstStyle/>
          <a:p>
            <a:pPr eaLnBrk="1" hangingPunct="1">
              <a:lnSpc>
                <a:spcPct val="80000"/>
              </a:lnSpc>
            </a:pPr>
            <a:r>
              <a:rPr lang="en-US" sz="1000" smtClean="0"/>
              <a:t>This slide was taken directly from the PDC slide decks from Microsoft.</a:t>
            </a:r>
          </a:p>
          <a:p>
            <a:pPr eaLnBrk="1" hangingPunct="1">
              <a:lnSpc>
                <a:spcPct val="80000"/>
              </a:lnSpc>
            </a:pPr>
            <a:endParaRPr lang="en-US" sz="1000" smtClean="0"/>
          </a:p>
          <a:p>
            <a:pPr eaLnBrk="1" hangingPunct="1">
              <a:lnSpc>
                <a:spcPct val="80000"/>
              </a:lnSpc>
            </a:pPr>
            <a:r>
              <a:rPr lang="en-US" sz="1000" smtClean="0"/>
              <a:t>The key take-aways I want you to leave with today are the following:</a:t>
            </a:r>
          </a:p>
          <a:p>
            <a:pPr eaLnBrk="1" hangingPunct="1">
              <a:lnSpc>
                <a:spcPct val="80000"/>
              </a:lnSpc>
              <a:buFontTx/>
              <a:buChar char="•"/>
            </a:pPr>
            <a:r>
              <a:rPr lang="en-US" sz="1000" smtClean="0"/>
              <a:t>Workflows are a set of activities.</a:t>
            </a:r>
          </a:p>
          <a:p>
            <a:pPr eaLnBrk="1" hangingPunct="1">
              <a:lnSpc>
                <a:spcPct val="80000"/>
              </a:lnSpc>
              <a:buFontTx/>
              <a:buChar char="•"/>
            </a:pPr>
            <a:r>
              <a:rPr lang="en-US" sz="1000" smtClean="0"/>
              <a:t>Workflows run within a Host Process, which can be any application or server that you code.</a:t>
            </a:r>
          </a:p>
          <a:p>
            <a:pPr eaLnBrk="1" hangingPunct="1">
              <a:lnSpc>
                <a:spcPct val="80000"/>
              </a:lnSpc>
              <a:buFontTx/>
              <a:buChar char="•"/>
            </a:pPr>
            <a:r>
              <a:rPr lang="en-US" sz="1000" smtClean="0"/>
              <a:t>You can use the base activities and bases classes within the workflow framework to build your own activities that are specific to your business or domain.</a:t>
            </a:r>
          </a:p>
          <a:p>
            <a:pPr eaLnBrk="1" hangingPunct="1">
              <a:lnSpc>
                <a:spcPct val="80000"/>
              </a:lnSpc>
              <a:buFontTx/>
              <a:buChar char="•"/>
            </a:pPr>
            <a:endParaRPr lang="en-US" sz="1000" smtClean="0"/>
          </a:p>
          <a:p>
            <a:pPr eaLnBrk="1" hangingPunct="1">
              <a:lnSpc>
                <a:spcPct val="80000"/>
              </a:lnSpc>
            </a:pPr>
            <a:r>
              <a:rPr lang="en-US" sz="1000" smtClean="0"/>
              <a:t>The components of the Windows Workflow Foundation are :</a:t>
            </a:r>
          </a:p>
          <a:p>
            <a:pPr eaLnBrk="1" hangingPunct="1">
              <a:lnSpc>
                <a:spcPct val="80000"/>
              </a:lnSpc>
            </a:pPr>
            <a:endParaRPr lang="en-US" sz="1000" smtClean="0"/>
          </a:p>
          <a:p>
            <a:pPr eaLnBrk="1" hangingPunct="1">
              <a:lnSpc>
                <a:spcPct val="80000"/>
              </a:lnSpc>
              <a:buFontTx/>
              <a:buChar char="•"/>
            </a:pPr>
            <a:r>
              <a:rPr lang="en-US" sz="1000" smtClean="0"/>
              <a:t>The Base Activity Library -  These are the out-of-the box activities and base classes to use when building your workflows and custom activities.</a:t>
            </a:r>
          </a:p>
          <a:p>
            <a:pPr eaLnBrk="1" hangingPunct="1">
              <a:lnSpc>
                <a:spcPct val="80000"/>
              </a:lnSpc>
              <a:buFontTx/>
              <a:buChar char="•"/>
            </a:pPr>
            <a:r>
              <a:rPr lang="en-US" sz="1000" smtClean="0"/>
              <a:t>The Runtime Engine – This is the workflow execution engine and state manager for workflows.  The runtime is what is hosted within the Host Process and it controls all the workflows instantiated within that host process.</a:t>
            </a:r>
          </a:p>
          <a:p>
            <a:pPr eaLnBrk="1" hangingPunct="1">
              <a:lnSpc>
                <a:spcPct val="80000"/>
              </a:lnSpc>
              <a:buFontTx/>
              <a:buChar char="•"/>
            </a:pPr>
            <a:r>
              <a:rPr lang="en-US" sz="1000" smtClean="0"/>
              <a:t>The Runtime Services – The runtime is extensible by using runtime services.  The services can be registered with the runtime to provide hosting flexibility and communication.  For example, out of the box you can find the persistence service and tracking service which allows you to persist your workflow state to a SQL data store and track you workflow process.  You can create your own services to provide more communication options between the host process and the workflows, or you can even replace a provided service if you want.  For example, you could provide your own persistence service that persists the workflows to a file based store rather than a SQL Server based store.</a:t>
            </a:r>
          </a:p>
          <a:p>
            <a:pPr eaLnBrk="1" hangingPunct="1">
              <a:lnSpc>
                <a:spcPct val="80000"/>
              </a:lnSpc>
              <a:buFontTx/>
              <a:buChar char="•"/>
            </a:pPr>
            <a:r>
              <a:rPr lang="en-US" sz="1000" smtClean="0"/>
              <a:t>Finally, the Visual Designer – This is the developer experience for WF.  This designer is integrated with Visual Studio 2005 and allows for developers to easily map out and navigate workflows.  The designer can also be hosted within your own application so that you can expose it to end users so that they can modify workflows on the fly.</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F1E000C8-65BF-4ABD-AFC7-FAA834018C09}" type="slidenum">
              <a:rPr lang="en-US"/>
              <a:pPr/>
              <a:t>8</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B2819690-24D5-4FB4-A440-2EDAC09FFFE1}" type="slidenum">
              <a:rPr lang="en-US"/>
              <a:pPr/>
              <a:t>9</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r>
              <a:rPr lang="en-US" sz="1000" dirty="0" smtClean="0"/>
              <a:t>Activities and Workflows can be described as either pure code, in the form of managed classes, or as markup in the form of XAML.  You can also have something in between.  The default </a:t>
            </a:r>
            <a:r>
              <a:rPr lang="en-US" sz="1000" dirty="0" smtClean="0"/>
              <a:t>currently </a:t>
            </a:r>
            <a:r>
              <a:rPr lang="en-US" sz="1000" dirty="0" smtClean="0"/>
              <a:t>in the Beta when you start a new project is to create the workflow </a:t>
            </a:r>
            <a:r>
              <a:rPr lang="en-US" sz="1000" dirty="0" smtClean="0"/>
              <a:t>completely in code.  The </a:t>
            </a:r>
            <a:r>
              <a:rPr lang="en-US" sz="1000" dirty="0" smtClean="0"/>
              <a:t>graphic designer reads off the code to represent the workflow.  If you select to create a workflow with code separation then an .</a:t>
            </a:r>
            <a:r>
              <a:rPr lang="en-US" sz="1000" dirty="0" err="1" smtClean="0"/>
              <a:t>xoml</a:t>
            </a:r>
            <a:r>
              <a:rPr lang="en-US" sz="1000" dirty="0" smtClean="0"/>
              <a:t> file and an .</a:t>
            </a:r>
            <a:r>
              <a:rPr lang="en-US" sz="1000" dirty="0" err="1" smtClean="0"/>
              <a:t>xoml.cs</a:t>
            </a:r>
            <a:r>
              <a:rPr lang="en-US" sz="1000" dirty="0" smtClean="0"/>
              <a:t>/</a:t>
            </a:r>
            <a:r>
              <a:rPr lang="en-US" sz="1000" dirty="0" err="1" smtClean="0"/>
              <a:t>vb</a:t>
            </a:r>
            <a:r>
              <a:rPr lang="en-US" sz="1000" dirty="0" smtClean="0"/>
              <a:t> file are created.  The .</a:t>
            </a:r>
            <a:r>
              <a:rPr lang="en-US" sz="1000" dirty="0" err="1" smtClean="0"/>
              <a:t>xoml</a:t>
            </a:r>
            <a:r>
              <a:rPr lang="en-US" sz="1000" dirty="0" smtClean="0"/>
              <a:t> file contains the markup of the workflow, while the .</a:t>
            </a:r>
            <a:r>
              <a:rPr lang="en-US" sz="1000" dirty="0" err="1" smtClean="0"/>
              <a:t>xoml.cs</a:t>
            </a:r>
            <a:r>
              <a:rPr lang="en-US" sz="1000" dirty="0" smtClean="0"/>
              <a:t> file contains any code that is related to the workflow.  It is possible, if you have a simple enough workflow to contain everything you need in an .</a:t>
            </a:r>
            <a:r>
              <a:rPr lang="en-US" sz="1000" dirty="0" err="1" smtClean="0"/>
              <a:t>xoml</a:t>
            </a:r>
            <a:r>
              <a:rPr lang="en-US" sz="1000" dirty="0" smtClean="0"/>
              <a:t> file. The activities within the workflow can also be described as pure code, markup, or a mixture.  </a:t>
            </a:r>
          </a:p>
          <a:p>
            <a:pPr eaLnBrk="1" hangingPunct="1"/>
            <a:endParaRPr lang="en-US" sz="1000" dirty="0" smtClean="0"/>
          </a:p>
          <a:p>
            <a:pPr eaLnBrk="1" hangingPunct="1"/>
            <a:r>
              <a:rPr lang="en-US" sz="1000" dirty="0" smtClean="0"/>
              <a:t>Having your workflows separated into the .</a:t>
            </a:r>
            <a:r>
              <a:rPr lang="en-US" sz="1000" dirty="0" err="1" smtClean="0"/>
              <a:t>xoml</a:t>
            </a:r>
            <a:r>
              <a:rPr lang="en-US" sz="1000" dirty="0" smtClean="0"/>
              <a:t> file and the code file allows you to keep your process workflow outside the compiled code.  As long as all the activities you need are within your compiled code (or at least referenced and/or available) you can then load your workflow files at runtime.  This allows for a greater flexibility of altering your workflow processes without the need of a developer and a recompile of the code.  With the ability to host the designer in your own applications (or the new FrontPage will have the ability to work with these files), the business can take over maintaining the process where appropriate.</a:t>
            </a:r>
          </a:p>
          <a:p>
            <a:pPr eaLnBrk="1" hangingPunct="1"/>
            <a:endParaRPr lang="en-US" sz="1000" dirty="0" smtClean="0"/>
          </a:p>
          <a:p>
            <a:pPr eaLnBrk="1" hangingPunct="1"/>
            <a:r>
              <a:rPr lang="en-US" sz="1000" dirty="0" smtClean="0"/>
              <a:t>It doesn’t matter what you author the workflows or activities in, eventually they will all be compiled by the WF compiler (wcf.exe) into a managed assembly.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7166461-5ABF-4071-947D-7A717A7C80D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4DFB5FB-6E02-4958-B518-317B2DC3766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6B90350-B1AC-4EF9-B0A4-47A6AB1AD40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E0FB772-20FF-4297-8E15-94C17F9F6B7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DA12B7C-2E24-4A9C-8413-52E404228ED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FC6E68F-0CC9-4D5D-9924-2D83EF0F99F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0F64369-89E2-46D1-B6C6-0C59D2271CB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A161BFE-15A8-4B03-B8DB-528EF1C88DE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E7BB642-AFA2-4AA8-A94B-D0C4801B5D1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254F9BC-0FEA-4C86-9D58-9D6F66D3D23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6C5CA95-116A-49EC-BEB5-A7425C00005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19EBBCAD-AAB6-4420-9A8E-C5B6238FBEC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mvwood.com/blog"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subTitle" idx="1"/>
          </p:nvPr>
        </p:nvSpPr>
        <p:spPr>
          <a:xfrm>
            <a:off x="0" y="4038600"/>
            <a:ext cx="7772400" cy="1066800"/>
          </a:xfrm>
        </p:spPr>
        <p:txBody>
          <a:bodyPr/>
          <a:lstStyle/>
          <a:p>
            <a:pPr eaLnBrk="1" hangingPunct="1">
              <a:lnSpc>
                <a:spcPct val="80000"/>
              </a:lnSpc>
            </a:pPr>
            <a:r>
              <a:rPr lang="en-US" sz="2000" smtClean="0">
                <a:latin typeface="Segoe" pitchFamily="34" charset="0"/>
              </a:rPr>
              <a:t>An Introduction to Microsoft’s</a:t>
            </a:r>
            <a:r>
              <a:rPr lang="en-US" sz="3600" smtClean="0">
                <a:latin typeface="Segoe" pitchFamily="34" charset="0"/>
              </a:rPr>
              <a:t> </a:t>
            </a:r>
            <a:br>
              <a:rPr lang="en-US" sz="3600" smtClean="0">
                <a:latin typeface="Segoe" pitchFamily="34" charset="0"/>
              </a:rPr>
            </a:br>
            <a:r>
              <a:rPr lang="en-US" sz="3600" smtClean="0">
                <a:solidFill>
                  <a:schemeClr val="hlink"/>
                </a:solidFill>
                <a:latin typeface="Segoe" pitchFamily="34" charset="0"/>
              </a:rPr>
              <a:t>Windows Workflow Foundation</a:t>
            </a:r>
          </a:p>
        </p:txBody>
      </p:sp>
      <p:sp>
        <p:nvSpPr>
          <p:cNvPr id="2051" name="Text Box 4"/>
          <p:cNvSpPr txBox="1">
            <a:spLocks noChangeArrowheads="1"/>
          </p:cNvSpPr>
          <p:nvPr/>
        </p:nvSpPr>
        <p:spPr bwMode="auto">
          <a:xfrm>
            <a:off x="4518025" y="0"/>
            <a:ext cx="2765425" cy="792163"/>
          </a:xfrm>
          <a:prstGeom prst="rect">
            <a:avLst/>
          </a:prstGeom>
          <a:noFill/>
          <a:ln w="9525">
            <a:noFill/>
            <a:miter lim="800000"/>
            <a:headEnd/>
            <a:tailEnd/>
          </a:ln>
        </p:spPr>
        <p:txBody>
          <a:bodyPr wrap="none">
            <a:spAutoFit/>
          </a:bodyPr>
          <a:lstStyle/>
          <a:p>
            <a:pPr algn="r"/>
            <a:r>
              <a:rPr lang="en-US" b="1"/>
              <a:t>Michael Wood </a:t>
            </a:r>
            <a:r>
              <a:rPr lang="en-US" sz="1600" b="1"/>
              <a:t>MCSD.Net</a:t>
            </a:r>
          </a:p>
          <a:p>
            <a:pPr algn="r"/>
            <a:r>
              <a:rPr lang="en-US" sz="1400"/>
              <a:t>Senior Consultant</a:t>
            </a:r>
          </a:p>
          <a:p>
            <a:pPr algn="r"/>
            <a:r>
              <a:rPr lang="en-US" sz="1400"/>
              <a:t>SDS-Consulting</a:t>
            </a:r>
          </a:p>
        </p:txBody>
      </p:sp>
      <p:pic>
        <p:nvPicPr>
          <p:cNvPr id="2052" name="Picture 7" descr="logo"/>
          <p:cNvPicPr>
            <a:picLocks noChangeAspect="1" noChangeArrowheads="1"/>
          </p:cNvPicPr>
          <p:nvPr/>
        </p:nvPicPr>
        <p:blipFill>
          <a:blip r:embed="rId4"/>
          <a:srcRect/>
          <a:stretch>
            <a:fillRect/>
          </a:stretch>
        </p:blipFill>
        <p:spPr bwMode="auto">
          <a:xfrm>
            <a:off x="7248525" y="0"/>
            <a:ext cx="1895475" cy="733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4"/>
          <p:cNvSpPr>
            <a:spLocks noGrp="1" noChangeArrowheads="1"/>
          </p:cNvSpPr>
          <p:nvPr>
            <p:ph type="ctrTitle"/>
          </p:nvPr>
        </p:nvSpPr>
        <p:spPr>
          <a:xfrm>
            <a:off x="838200" y="3352800"/>
            <a:ext cx="7772400" cy="1470025"/>
          </a:xfrm>
        </p:spPr>
        <p:txBody>
          <a:bodyPr/>
          <a:lstStyle/>
          <a:p>
            <a:pPr eaLnBrk="1" hangingPunct="1"/>
            <a:r>
              <a:rPr lang="en-US" smtClean="0">
                <a:latin typeface="Segoe" pitchFamily="34" charset="0"/>
              </a:rPr>
              <a:t>Creating a Workflow</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9EA480DE-FB75-42F3-9566-3CAB95B4DB86}" type="slidenum">
              <a:rPr lang="en-US"/>
              <a:pPr/>
              <a:t>11</a:t>
            </a:fld>
            <a:endParaRPr lang="en-US"/>
          </a:p>
        </p:txBody>
      </p:sp>
      <p:sp>
        <p:nvSpPr>
          <p:cNvPr id="12291" name="Rectangle 2"/>
          <p:cNvSpPr>
            <a:spLocks noGrp="1" noChangeArrowheads="1"/>
          </p:cNvSpPr>
          <p:nvPr>
            <p:ph type="title"/>
          </p:nvPr>
        </p:nvSpPr>
        <p:spPr/>
        <p:txBody>
          <a:bodyPr/>
          <a:lstStyle/>
          <a:p>
            <a:pPr eaLnBrk="1" hangingPunct="1"/>
            <a:r>
              <a:rPr lang="en-US" sz="3200" smtClean="0">
                <a:latin typeface="Segoe" pitchFamily="34" charset="0"/>
              </a:rPr>
              <a:t>Activities</a:t>
            </a:r>
          </a:p>
        </p:txBody>
      </p:sp>
      <p:sp>
        <p:nvSpPr>
          <p:cNvPr id="12292" name="Rectangle 3"/>
          <p:cNvSpPr>
            <a:spLocks noGrp="1" noChangeArrowheads="1"/>
          </p:cNvSpPr>
          <p:nvPr>
            <p:ph type="body" idx="1"/>
          </p:nvPr>
        </p:nvSpPr>
        <p:spPr/>
        <p:txBody>
          <a:bodyPr/>
          <a:lstStyle/>
          <a:p>
            <a:pPr eaLnBrk="1" hangingPunct="1"/>
            <a:r>
              <a:rPr lang="en-US" sz="2800" smtClean="0">
                <a:latin typeface="Segoe" pitchFamily="34" charset="0"/>
              </a:rPr>
              <a:t>Create custom activities from deriving from an existing activity type, or the base Activity class.</a:t>
            </a:r>
          </a:p>
          <a:p>
            <a:pPr eaLnBrk="1" hangingPunct="1"/>
            <a:r>
              <a:rPr lang="en-US" sz="2800" smtClean="0">
                <a:latin typeface="Segoe" pitchFamily="34" charset="0"/>
              </a:rPr>
              <a:t>Override the Execute method to implement your custom logic.</a:t>
            </a:r>
          </a:p>
          <a:p>
            <a:pPr eaLnBrk="1" hangingPunct="1"/>
            <a:r>
              <a:rPr lang="en-US" sz="2800" smtClean="0">
                <a:latin typeface="Segoe" pitchFamily="34" charset="0"/>
              </a:rPr>
              <a:t>Other methods exist to deal with compensating transactions, initialization and closing the activity.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p:spPr>
        <p:txBody>
          <a:bodyPr/>
          <a:lstStyle/>
          <a:p>
            <a:fld id="{912B3249-C783-47AE-A4F6-74274B04AFFF}" type="slidenum">
              <a:rPr lang="en-US"/>
              <a:pPr/>
              <a:t>12</a:t>
            </a:fld>
            <a:endParaRPr lang="en-US"/>
          </a:p>
        </p:txBody>
      </p:sp>
      <p:sp>
        <p:nvSpPr>
          <p:cNvPr id="13315" name="Rectangle 2"/>
          <p:cNvSpPr>
            <a:spLocks noGrp="1" noChangeArrowheads="1"/>
          </p:cNvSpPr>
          <p:nvPr>
            <p:ph type="title"/>
          </p:nvPr>
        </p:nvSpPr>
        <p:spPr>
          <a:xfrm>
            <a:off x="457200" y="0"/>
            <a:ext cx="8229600" cy="1143000"/>
          </a:xfrm>
        </p:spPr>
        <p:txBody>
          <a:bodyPr/>
          <a:lstStyle/>
          <a:p>
            <a:pPr eaLnBrk="1" hangingPunct="1"/>
            <a:r>
              <a:rPr lang="en-US" sz="3200" smtClean="0">
                <a:latin typeface="Segoe" pitchFamily="34" charset="0"/>
              </a:rPr>
              <a:t>Activities</a:t>
            </a:r>
          </a:p>
        </p:txBody>
      </p:sp>
      <p:sp>
        <p:nvSpPr>
          <p:cNvPr id="13316" name="Rectangle 3"/>
          <p:cNvSpPr>
            <a:spLocks noGrp="1" noChangeArrowheads="1"/>
          </p:cNvSpPr>
          <p:nvPr>
            <p:ph type="body" idx="1"/>
          </p:nvPr>
        </p:nvSpPr>
        <p:spPr>
          <a:xfrm>
            <a:off x="457200" y="1066800"/>
            <a:ext cx="8229600" cy="1066800"/>
          </a:xfrm>
        </p:spPr>
        <p:txBody>
          <a:bodyPr/>
          <a:lstStyle/>
          <a:p>
            <a:pPr eaLnBrk="1" hangingPunct="1"/>
            <a:r>
              <a:rPr lang="en-US" sz="2800" smtClean="0">
                <a:latin typeface="Segoe" pitchFamily="34" charset="0"/>
              </a:rPr>
              <a:t>Activities also have </a:t>
            </a:r>
            <a:r>
              <a:rPr lang="en-US" sz="2800" u="sng" smtClean="0">
                <a:latin typeface="Segoe" pitchFamily="34" charset="0"/>
              </a:rPr>
              <a:t>Companion Classes.</a:t>
            </a:r>
            <a:endParaRPr lang="en-US" sz="2800" smtClean="0">
              <a:latin typeface="Segoe" pitchFamily="34" charset="0"/>
            </a:endParaRPr>
          </a:p>
        </p:txBody>
      </p:sp>
      <p:sp>
        <p:nvSpPr>
          <p:cNvPr id="13318" name="Text Box 16"/>
          <p:cNvSpPr txBox="1">
            <a:spLocks noChangeArrowheads="1"/>
          </p:cNvSpPr>
          <p:nvPr/>
        </p:nvSpPr>
        <p:spPr bwMode="auto">
          <a:xfrm>
            <a:off x="822325" y="4664075"/>
            <a:ext cx="7788275" cy="946150"/>
          </a:xfrm>
          <a:prstGeom prst="rect">
            <a:avLst/>
          </a:prstGeom>
          <a:noFill/>
          <a:ln w="9525">
            <a:noFill/>
            <a:miter lim="800000"/>
            <a:headEnd/>
            <a:tailEnd/>
          </a:ln>
        </p:spPr>
        <p:txBody>
          <a:bodyPr>
            <a:spAutoFit/>
          </a:bodyPr>
          <a:lstStyle/>
          <a:p>
            <a:pPr>
              <a:buFontTx/>
              <a:buChar char="•"/>
            </a:pPr>
            <a:r>
              <a:rPr lang="en-US" sz="2800" dirty="0">
                <a:latin typeface="Segoe" pitchFamily="34" charset="0"/>
              </a:rPr>
              <a:t>These additional features are added to activities via attributes:</a:t>
            </a:r>
            <a:endParaRPr lang="en-US" dirty="0">
              <a:latin typeface="Segoe" pitchFamily="34" charset="0"/>
            </a:endParaRPr>
          </a:p>
        </p:txBody>
      </p:sp>
      <p:sp>
        <p:nvSpPr>
          <p:cNvPr id="13319" name="Text Box 17"/>
          <p:cNvSpPr txBox="1">
            <a:spLocks noChangeArrowheads="1"/>
          </p:cNvSpPr>
          <p:nvPr/>
        </p:nvSpPr>
        <p:spPr bwMode="auto">
          <a:xfrm>
            <a:off x="2286000" y="5638800"/>
            <a:ext cx="5486400" cy="1069975"/>
          </a:xfrm>
          <a:prstGeom prst="rect">
            <a:avLst/>
          </a:prstGeom>
          <a:noFill/>
          <a:ln w="9525">
            <a:noFill/>
            <a:miter lim="800000"/>
            <a:headEnd/>
            <a:tailEnd/>
          </a:ln>
        </p:spPr>
        <p:txBody>
          <a:bodyPr>
            <a:spAutoFit/>
          </a:bodyPr>
          <a:lstStyle/>
          <a:p>
            <a:r>
              <a:rPr lang="en-US" sz="1600" noProof="1">
                <a:latin typeface="Lucida Console" pitchFamily="49" charset="0"/>
              </a:rPr>
              <a:t>[ToolboxItem(typeof(ActivityToolboxItem))]</a:t>
            </a:r>
          </a:p>
          <a:p>
            <a:r>
              <a:rPr lang="en-US" sz="1600" noProof="1">
                <a:latin typeface="Lucida Console" pitchFamily="49" charset="0"/>
              </a:rPr>
              <a:t>[Designer(typeof(MyDesigner))]</a:t>
            </a:r>
          </a:p>
          <a:p>
            <a:r>
              <a:rPr lang="en-US" sz="1600">
                <a:latin typeface="Lucida Console" pitchFamily="49" charset="0"/>
              </a:rPr>
              <a:t>p</a:t>
            </a:r>
            <a:r>
              <a:rPr lang="en-US" sz="1600" noProof="1">
                <a:latin typeface="Lucida Console" pitchFamily="49" charset="0"/>
              </a:rPr>
              <a:t>ublic partial class Test: Activity</a:t>
            </a:r>
          </a:p>
          <a:p>
            <a:endParaRPr lang="en-US" sz="1600">
              <a:latin typeface="Lucida Console" pitchFamily="49" charset="0"/>
            </a:endParaRPr>
          </a:p>
        </p:txBody>
      </p:sp>
      <p:sp>
        <p:nvSpPr>
          <p:cNvPr id="10" name="Rounded Rectangle 9"/>
          <p:cNvSpPr/>
          <p:nvPr/>
        </p:nvSpPr>
        <p:spPr bwMode="auto">
          <a:xfrm>
            <a:off x="1143000" y="2819400"/>
            <a:ext cx="2362200" cy="6858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charset="0"/>
              </a:rPr>
              <a:t>Activity</a:t>
            </a:r>
          </a:p>
        </p:txBody>
      </p:sp>
      <p:sp>
        <p:nvSpPr>
          <p:cNvPr id="11" name="Rounded Rectangle 10"/>
          <p:cNvSpPr/>
          <p:nvPr/>
        </p:nvSpPr>
        <p:spPr bwMode="auto">
          <a:xfrm>
            <a:off x="4876800" y="1981200"/>
            <a:ext cx="2514600" cy="533400"/>
          </a:xfrm>
          <a:prstGeom prst="roundRect">
            <a:avLst/>
          </a:prstGeom>
          <a:solidFill>
            <a:schemeClr val="accent6">
              <a:lumMod val="20000"/>
              <a:lumOff val="80000"/>
            </a:schemeClr>
          </a:soli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Designer</a:t>
            </a:r>
          </a:p>
        </p:txBody>
      </p:sp>
      <p:sp>
        <p:nvSpPr>
          <p:cNvPr id="12" name="Rounded Rectangle 11"/>
          <p:cNvSpPr/>
          <p:nvPr/>
        </p:nvSpPr>
        <p:spPr bwMode="auto">
          <a:xfrm>
            <a:off x="4876800" y="2590800"/>
            <a:ext cx="2514600" cy="533400"/>
          </a:xfrm>
          <a:prstGeom prst="roundRect">
            <a:avLst/>
          </a:prstGeom>
          <a:solidFill>
            <a:schemeClr val="accent6">
              <a:lumMod val="20000"/>
              <a:lumOff val="80000"/>
            </a:schemeClr>
          </a:soli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err="1" smtClean="0">
                <a:solidFill>
                  <a:schemeClr val="tx1"/>
                </a:solidFill>
                <a:latin typeface="Arial" charset="0"/>
              </a:rPr>
              <a:t>Validator</a:t>
            </a:r>
            <a:endParaRPr kumimoji="0" lang="en-US" sz="1800" b="0" i="0" u="none" strike="noStrike" cap="none" normalizeH="0" baseline="0" dirty="0" smtClean="0">
              <a:ln>
                <a:noFill/>
              </a:ln>
              <a:solidFill>
                <a:schemeClr val="tx1"/>
              </a:solidFill>
              <a:effectLst/>
              <a:latin typeface="Arial" charset="0"/>
            </a:endParaRPr>
          </a:p>
        </p:txBody>
      </p:sp>
      <p:sp>
        <p:nvSpPr>
          <p:cNvPr id="14" name="Rounded Rectangle 13"/>
          <p:cNvSpPr/>
          <p:nvPr/>
        </p:nvSpPr>
        <p:spPr bwMode="auto">
          <a:xfrm>
            <a:off x="4876800" y="3200400"/>
            <a:ext cx="2514600" cy="533400"/>
          </a:xfrm>
          <a:prstGeom prst="roundRect">
            <a:avLst/>
          </a:prstGeom>
          <a:solidFill>
            <a:schemeClr val="accent6">
              <a:lumMod val="20000"/>
              <a:lumOff val="80000"/>
            </a:schemeClr>
          </a:soli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Arial" charset="0"/>
              </a:rPr>
              <a:t>CodeGenerator</a:t>
            </a:r>
            <a:endParaRPr kumimoji="0" lang="en-US" sz="1800" b="0" i="0" u="none" strike="noStrike" cap="none" normalizeH="0" baseline="0" dirty="0" smtClean="0">
              <a:ln>
                <a:noFill/>
              </a:ln>
              <a:solidFill>
                <a:schemeClr val="tx1"/>
              </a:solidFill>
              <a:effectLst/>
              <a:latin typeface="Arial" charset="0"/>
            </a:endParaRPr>
          </a:p>
        </p:txBody>
      </p:sp>
      <p:sp>
        <p:nvSpPr>
          <p:cNvPr id="15" name="Rounded Rectangle 14"/>
          <p:cNvSpPr/>
          <p:nvPr/>
        </p:nvSpPr>
        <p:spPr bwMode="auto">
          <a:xfrm>
            <a:off x="4876800" y="3810000"/>
            <a:ext cx="2514600" cy="533400"/>
          </a:xfrm>
          <a:prstGeom prst="roundRect">
            <a:avLst/>
          </a:prstGeom>
          <a:solidFill>
            <a:schemeClr val="accent6">
              <a:lumMod val="20000"/>
              <a:lumOff val="80000"/>
            </a:schemeClr>
          </a:soli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Arial" charset="0"/>
              </a:rPr>
              <a:t>Serializer</a:t>
            </a:r>
            <a:endParaRPr kumimoji="0" lang="en-US" sz="1800" b="0" i="0" u="none" strike="noStrike" cap="none" normalizeH="0" baseline="0" dirty="0" smtClean="0">
              <a:ln>
                <a:noFill/>
              </a:ln>
              <a:solidFill>
                <a:schemeClr val="tx1"/>
              </a:solidFill>
              <a:effectLst/>
              <a:latin typeface="Arial" charset="0"/>
            </a:endParaRPr>
          </a:p>
        </p:txBody>
      </p:sp>
      <p:cxnSp>
        <p:nvCxnSpPr>
          <p:cNvPr id="17" name="Elbow Connector 16"/>
          <p:cNvCxnSpPr>
            <a:stCxn id="11" idx="1"/>
            <a:endCxn id="10" idx="3"/>
          </p:cNvCxnSpPr>
          <p:nvPr/>
        </p:nvCxnSpPr>
        <p:spPr bwMode="auto">
          <a:xfrm rot="10800000" flipV="1">
            <a:off x="3505200" y="2247900"/>
            <a:ext cx="1371600" cy="914400"/>
          </a:xfrm>
          <a:prstGeom prst="bentConnector3">
            <a:avLst>
              <a:gd name="adj1" fmla="val 50000"/>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18" name="Elbow Connector 17"/>
          <p:cNvCxnSpPr>
            <a:stCxn id="12" idx="1"/>
            <a:endCxn id="10" idx="3"/>
          </p:cNvCxnSpPr>
          <p:nvPr/>
        </p:nvCxnSpPr>
        <p:spPr bwMode="auto">
          <a:xfrm rot="10800000" flipV="1">
            <a:off x="3505200" y="2857500"/>
            <a:ext cx="1371600" cy="304800"/>
          </a:xfrm>
          <a:prstGeom prst="bentConnector3">
            <a:avLst>
              <a:gd name="adj1" fmla="val 50000"/>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21" name="Elbow Connector 20"/>
          <p:cNvCxnSpPr>
            <a:stCxn id="14" idx="1"/>
            <a:endCxn id="10" idx="3"/>
          </p:cNvCxnSpPr>
          <p:nvPr/>
        </p:nvCxnSpPr>
        <p:spPr bwMode="auto">
          <a:xfrm rot="10800000">
            <a:off x="3505200" y="3162300"/>
            <a:ext cx="1371600" cy="304800"/>
          </a:xfrm>
          <a:prstGeom prst="bentConnector3">
            <a:avLst>
              <a:gd name="adj1" fmla="val 50000"/>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24" name="Elbow Connector 23"/>
          <p:cNvCxnSpPr>
            <a:stCxn id="15" idx="1"/>
            <a:endCxn id="10" idx="3"/>
          </p:cNvCxnSpPr>
          <p:nvPr/>
        </p:nvCxnSpPr>
        <p:spPr bwMode="auto">
          <a:xfrm rot="10800000">
            <a:off x="3505200" y="3162300"/>
            <a:ext cx="1371600" cy="914400"/>
          </a:xfrm>
          <a:prstGeom prst="bentConnector3">
            <a:avLst>
              <a:gd name="adj1" fmla="val 50000"/>
            </a:avLst>
          </a:prstGeom>
          <a:ln>
            <a:headEnd type="none" w="med" len="med"/>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Rectangle 4"/>
          <p:cNvSpPr>
            <a:spLocks noGrp="1" noChangeArrowheads="1"/>
          </p:cNvSpPr>
          <p:nvPr>
            <p:ph type="ctrTitle"/>
          </p:nvPr>
        </p:nvSpPr>
        <p:spPr>
          <a:xfrm>
            <a:off x="685800" y="3352800"/>
            <a:ext cx="7772400" cy="1470025"/>
          </a:xfrm>
        </p:spPr>
        <p:txBody>
          <a:bodyPr/>
          <a:lstStyle/>
          <a:p>
            <a:pPr eaLnBrk="1" hangingPunct="1"/>
            <a:r>
              <a:rPr lang="en-US" smtClean="0">
                <a:latin typeface="Segoe" pitchFamily="34" charset="0"/>
              </a:rPr>
              <a:t>Creating a Custom Activity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p>
            <a:fld id="{37989BAA-A76C-434C-BD23-501A1EA523CD}" type="slidenum">
              <a:rPr lang="en-US"/>
              <a:pPr/>
              <a:t>14</a:t>
            </a:fld>
            <a:endParaRPr lang="en-US"/>
          </a:p>
        </p:txBody>
      </p:sp>
      <p:sp>
        <p:nvSpPr>
          <p:cNvPr id="3075" name="Rectangle 2"/>
          <p:cNvSpPr>
            <a:spLocks noGrp="1" noChangeArrowheads="1"/>
          </p:cNvSpPr>
          <p:nvPr>
            <p:ph type="title"/>
          </p:nvPr>
        </p:nvSpPr>
        <p:spPr/>
        <p:txBody>
          <a:bodyPr/>
          <a:lstStyle/>
          <a:p>
            <a:pPr eaLnBrk="1" hangingPunct="1"/>
            <a:r>
              <a:rPr lang="en-US" dirty="0" smtClean="0">
                <a:latin typeface="Segoe" pitchFamily="34" charset="0"/>
              </a:rPr>
              <a:t>Agenda</a:t>
            </a:r>
          </a:p>
        </p:txBody>
      </p:sp>
      <p:sp>
        <p:nvSpPr>
          <p:cNvPr id="19" name="Rounded Rectangle 18"/>
          <p:cNvSpPr/>
          <p:nvPr/>
        </p:nvSpPr>
        <p:spPr bwMode="auto">
          <a:xfrm>
            <a:off x="5334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What is WF?</a:t>
            </a:r>
          </a:p>
        </p:txBody>
      </p:sp>
      <p:sp>
        <p:nvSpPr>
          <p:cNvPr id="20" name="Rounded Rectangle 19"/>
          <p:cNvSpPr/>
          <p:nvPr/>
        </p:nvSpPr>
        <p:spPr bwMode="auto">
          <a:xfrm>
            <a:off x="35052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Activities</a:t>
            </a:r>
            <a:r>
              <a:rPr kumimoji="0" lang="en-US" sz="1800" b="0" i="0" u="none" strike="noStrike" cap="none" normalizeH="0" dirty="0" smtClean="0">
                <a:ln>
                  <a:noFill/>
                </a:ln>
                <a:solidFill>
                  <a:schemeClr val="tx1"/>
                </a:solidFill>
                <a:effectLst/>
                <a:latin typeface="Arial" charset="0"/>
              </a:rPr>
              <a:t> &amp;</a:t>
            </a:r>
          </a:p>
          <a:p>
            <a:pPr marL="0" marR="0" indent="0" algn="ctr" defTabSz="914400" rtl="0" eaLnBrk="0" fontAlgn="base" latinLnBrk="0" hangingPunct="0">
              <a:lnSpc>
                <a:spcPct val="100000"/>
              </a:lnSpc>
              <a:spcBef>
                <a:spcPct val="0"/>
              </a:spcBef>
              <a:spcAft>
                <a:spcPct val="0"/>
              </a:spcAft>
              <a:buClrTx/>
              <a:buSzTx/>
              <a:buFontTx/>
              <a:buNone/>
              <a:tabLst/>
            </a:pPr>
            <a:r>
              <a:rPr lang="en-US" baseline="0" dirty="0" smtClean="0">
                <a:solidFill>
                  <a:schemeClr val="tx1"/>
                </a:solidFill>
                <a:latin typeface="Arial" charset="0"/>
              </a:rPr>
              <a:t>Workflow</a:t>
            </a:r>
            <a:endParaRPr kumimoji="0" lang="en-US" sz="1800" b="0" i="0" u="none" strike="noStrike" cap="none" normalizeH="0" baseline="0" dirty="0" smtClean="0">
              <a:ln>
                <a:noFill/>
              </a:ln>
              <a:solidFill>
                <a:schemeClr val="tx1"/>
              </a:solidFill>
              <a:effectLst/>
              <a:latin typeface="Arial" charset="0"/>
            </a:endParaRPr>
          </a:p>
        </p:txBody>
      </p:sp>
      <p:sp>
        <p:nvSpPr>
          <p:cNvPr id="21" name="Rounded Rectangle 20"/>
          <p:cNvSpPr/>
          <p:nvPr/>
        </p:nvSpPr>
        <p:spPr bwMode="auto">
          <a:xfrm>
            <a:off x="6400800" y="1371600"/>
            <a:ext cx="2209800" cy="9144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Workflow Runtime</a:t>
            </a:r>
          </a:p>
        </p:txBody>
      </p:sp>
      <p:sp>
        <p:nvSpPr>
          <p:cNvPr id="22" name="Rounded Rectangle 21"/>
          <p:cNvSpPr/>
          <p:nvPr/>
        </p:nvSpPr>
        <p:spPr bwMode="auto">
          <a:xfrm>
            <a:off x="3505200" y="2743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WF &amp;</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solidFill>
                  <a:schemeClr val="tx1"/>
                </a:solidFill>
                <a:latin typeface="Arial" charset="0"/>
              </a:rPr>
              <a:t>Communication</a:t>
            </a:r>
            <a:endParaRPr kumimoji="0" lang="en-US" sz="1800" b="0" i="0" u="none" strike="noStrike" cap="none" normalizeH="0" baseline="0" dirty="0" smtClean="0">
              <a:ln>
                <a:noFill/>
              </a:ln>
              <a:solidFill>
                <a:schemeClr val="tx1"/>
              </a:solidFill>
              <a:effectLst/>
              <a:latin typeface="Arial" charset="0"/>
            </a:endParaRPr>
          </a:p>
        </p:txBody>
      </p:sp>
      <p:sp>
        <p:nvSpPr>
          <p:cNvPr id="23" name="Rounded Rectangle 22"/>
          <p:cNvSpPr/>
          <p:nvPr/>
        </p:nvSpPr>
        <p:spPr bwMode="auto">
          <a:xfrm>
            <a:off x="1143000" y="3886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Summary</a:t>
            </a:r>
          </a:p>
        </p:txBody>
      </p:sp>
      <p:sp>
        <p:nvSpPr>
          <p:cNvPr id="24" name="Rounded Rectangle 23"/>
          <p:cNvSpPr/>
          <p:nvPr/>
        </p:nvSpPr>
        <p:spPr bwMode="auto">
          <a:xfrm>
            <a:off x="6324600" y="3886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Dynamic Update</a:t>
            </a:r>
          </a:p>
        </p:txBody>
      </p:sp>
      <p:sp>
        <p:nvSpPr>
          <p:cNvPr id="25" name="Rounded Rectangle 24"/>
          <p:cNvSpPr/>
          <p:nvPr/>
        </p:nvSpPr>
        <p:spPr bwMode="auto">
          <a:xfrm>
            <a:off x="3581400" y="52578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Resources</a:t>
            </a:r>
          </a:p>
        </p:txBody>
      </p:sp>
      <p:cxnSp>
        <p:nvCxnSpPr>
          <p:cNvPr id="36" name="Straight Arrow Connector 35"/>
          <p:cNvCxnSpPr>
            <a:stCxn id="19" idx="3"/>
            <a:endCxn id="20" idx="1"/>
          </p:cNvCxnSpPr>
          <p:nvPr/>
        </p:nvCxnSpPr>
        <p:spPr bwMode="auto">
          <a:xfrm>
            <a:off x="2743200" y="1828800"/>
            <a:ext cx="7620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8" name="Straight Arrow Connector 37"/>
          <p:cNvCxnSpPr>
            <a:stCxn id="20" idx="3"/>
            <a:endCxn id="21" idx="1"/>
          </p:cNvCxnSpPr>
          <p:nvPr/>
        </p:nvCxnSpPr>
        <p:spPr bwMode="auto">
          <a:xfrm>
            <a:off x="5715000" y="1828800"/>
            <a:ext cx="685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2" name="Shape 41"/>
          <p:cNvCxnSpPr>
            <a:stCxn id="21" idx="2"/>
            <a:endCxn id="22" idx="0"/>
          </p:cNvCxnSpPr>
          <p:nvPr/>
        </p:nvCxnSpPr>
        <p:spPr bwMode="auto">
          <a:xfrm rot="5400000">
            <a:off x="5829300" y="1066800"/>
            <a:ext cx="457200" cy="2895600"/>
          </a:xfrm>
          <a:prstGeom prst="bent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cxnSp>
        <p:nvCxnSpPr>
          <p:cNvPr id="47" name="Shape 46"/>
          <p:cNvCxnSpPr>
            <a:stCxn id="22" idx="3"/>
            <a:endCxn id="24" idx="0"/>
          </p:cNvCxnSpPr>
          <p:nvPr/>
        </p:nvCxnSpPr>
        <p:spPr bwMode="auto">
          <a:xfrm>
            <a:off x="5715000" y="3200400"/>
            <a:ext cx="1714500" cy="685800"/>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49" name="Straight Arrow Connector 48"/>
          <p:cNvCxnSpPr>
            <a:stCxn id="24" idx="1"/>
            <a:endCxn id="23" idx="3"/>
          </p:cNvCxnSpPr>
          <p:nvPr/>
        </p:nvCxnSpPr>
        <p:spPr bwMode="auto">
          <a:xfrm rot="10800000">
            <a:off x="3352800" y="4343400"/>
            <a:ext cx="2971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1" name="Shape 50"/>
          <p:cNvCxnSpPr>
            <a:stCxn id="23" idx="2"/>
            <a:endCxn id="25" idx="1"/>
          </p:cNvCxnSpPr>
          <p:nvPr/>
        </p:nvCxnSpPr>
        <p:spPr bwMode="auto">
          <a:xfrm rot="16200000" flipH="1">
            <a:off x="2457450" y="4591050"/>
            <a:ext cx="914400" cy="1333500"/>
          </a:xfrm>
          <a:prstGeom prst="bentConnector2">
            <a:avLst/>
          </a:prstGeom>
          <a:solidFill>
            <a:schemeClr val="accent1"/>
          </a:solidFill>
          <a:ln w="9525" cap="flat" cmpd="sng" algn="ctr">
            <a:solidFill>
              <a:schemeClr val="tx1"/>
            </a:solidFill>
            <a:prstDash val="solid"/>
            <a:round/>
            <a:headEnd type="none" w="med" len="med"/>
            <a:tailEnd type="arrow"/>
          </a:ln>
          <a:effectLst/>
        </p:spPr>
      </p:cxnSp>
      <p:sp>
        <p:nvSpPr>
          <p:cNvPr id="52" name="Flowchart: Connector 51"/>
          <p:cNvSpPr/>
          <p:nvPr/>
        </p:nvSpPr>
        <p:spPr bwMode="auto">
          <a:xfrm>
            <a:off x="7239000" y="5486400"/>
            <a:ext cx="457200" cy="457200"/>
          </a:xfrm>
          <a:prstGeom prst="flowChartConnector">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54" name="Straight Arrow Connector 53"/>
          <p:cNvCxnSpPr>
            <a:stCxn id="25" idx="3"/>
            <a:endCxn id="52" idx="2"/>
          </p:cNvCxnSpPr>
          <p:nvPr/>
        </p:nvCxnSpPr>
        <p:spPr bwMode="auto">
          <a:xfrm>
            <a:off x="5791200" y="5715000"/>
            <a:ext cx="1447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p:spPr>
        <p:txBody>
          <a:bodyPr/>
          <a:lstStyle/>
          <a:p>
            <a:fld id="{AA506D59-0A66-4B3C-AA6C-4120B50D6625}" type="slidenum">
              <a:rPr lang="en-US"/>
              <a:pPr/>
              <a:t>15</a:t>
            </a:fld>
            <a:endParaRPr lang="en-US"/>
          </a:p>
        </p:txBody>
      </p:sp>
      <p:sp>
        <p:nvSpPr>
          <p:cNvPr id="16387" name="Rectangle 2"/>
          <p:cNvSpPr>
            <a:spLocks noGrp="1" noChangeArrowheads="1"/>
          </p:cNvSpPr>
          <p:nvPr>
            <p:ph type="title"/>
          </p:nvPr>
        </p:nvSpPr>
        <p:spPr/>
        <p:txBody>
          <a:bodyPr/>
          <a:lstStyle/>
          <a:p>
            <a:pPr eaLnBrk="1" hangingPunct="1"/>
            <a:r>
              <a:rPr lang="en-US" sz="3200" smtClean="0">
                <a:latin typeface="Segoe" pitchFamily="34" charset="0"/>
              </a:rPr>
              <a:t>Workflow Runtime</a:t>
            </a:r>
          </a:p>
        </p:txBody>
      </p:sp>
      <p:sp>
        <p:nvSpPr>
          <p:cNvPr id="16388" name="Rectangle 3"/>
          <p:cNvSpPr>
            <a:spLocks noGrp="1" noChangeArrowheads="1"/>
          </p:cNvSpPr>
          <p:nvPr>
            <p:ph type="body" idx="1"/>
          </p:nvPr>
        </p:nvSpPr>
        <p:spPr>
          <a:xfrm>
            <a:off x="457200" y="1600200"/>
            <a:ext cx="8229600" cy="1676400"/>
          </a:xfrm>
        </p:spPr>
        <p:txBody>
          <a:bodyPr/>
          <a:lstStyle/>
          <a:p>
            <a:pPr eaLnBrk="1" hangingPunct="1"/>
            <a:r>
              <a:rPr lang="en-US" sz="2800" smtClean="0">
                <a:latin typeface="Segoe" pitchFamily="34" charset="0"/>
              </a:rPr>
              <a:t>Can be hosted in any managed process.</a:t>
            </a:r>
          </a:p>
          <a:p>
            <a:pPr eaLnBrk="1" hangingPunct="1"/>
            <a:r>
              <a:rPr lang="en-US" sz="2800" smtClean="0">
                <a:latin typeface="Segoe" pitchFamily="34" charset="0"/>
              </a:rPr>
              <a:t>Can register various Services for runtime flexibility.</a:t>
            </a:r>
          </a:p>
          <a:p>
            <a:pPr eaLnBrk="1" hangingPunct="1"/>
            <a:endParaRPr lang="en-US" sz="2800" smtClean="0">
              <a:latin typeface="Segoe" pitchFamily="34" charset="0"/>
            </a:endParaRPr>
          </a:p>
        </p:txBody>
      </p:sp>
      <p:sp>
        <p:nvSpPr>
          <p:cNvPr id="16389" name="Text Box 4"/>
          <p:cNvSpPr txBox="1">
            <a:spLocks noChangeArrowheads="1"/>
          </p:cNvSpPr>
          <p:nvPr/>
        </p:nvSpPr>
        <p:spPr bwMode="auto">
          <a:xfrm>
            <a:off x="258763" y="3529013"/>
            <a:ext cx="7885112" cy="825500"/>
          </a:xfrm>
          <a:prstGeom prst="rect">
            <a:avLst/>
          </a:prstGeom>
          <a:noFill/>
          <a:ln w="9525">
            <a:noFill/>
            <a:miter lim="800000"/>
            <a:headEnd/>
            <a:tailEnd/>
          </a:ln>
        </p:spPr>
        <p:txBody>
          <a:bodyPr wrap="none">
            <a:spAutoFit/>
          </a:bodyPr>
          <a:lstStyle/>
          <a:p>
            <a:r>
              <a:rPr lang="en-US" sz="1600" noProof="1">
                <a:latin typeface="Lucida Console" pitchFamily="49" charset="0"/>
              </a:rPr>
              <a:t>WorkflowRuntime workflowRuntime = new WorkflowRuntime();</a:t>
            </a:r>
          </a:p>
          <a:p>
            <a:r>
              <a:rPr lang="en-US" sz="1600" noProof="1">
                <a:latin typeface="Lucida Console" pitchFamily="49" charset="0"/>
              </a:rPr>
              <a:t>workflowRuntime.AddService(new SqlTrackingService(connString));</a:t>
            </a:r>
          </a:p>
          <a:p>
            <a:r>
              <a:rPr lang="en-US" sz="1600" noProof="1">
                <a:latin typeface="Lucida Console" pitchFamily="49" charset="0"/>
              </a:rPr>
              <a:t>workflowRuntime.StartRuntime();</a:t>
            </a:r>
          </a:p>
        </p:txBody>
      </p:sp>
      <p:sp>
        <p:nvSpPr>
          <p:cNvPr id="16390" name="Text Box 5"/>
          <p:cNvSpPr txBox="1">
            <a:spLocks noChangeArrowheads="1"/>
          </p:cNvSpPr>
          <p:nvPr/>
        </p:nvSpPr>
        <p:spPr bwMode="auto">
          <a:xfrm>
            <a:off x="228600" y="4724400"/>
            <a:ext cx="8007350" cy="1558925"/>
          </a:xfrm>
          <a:prstGeom prst="rect">
            <a:avLst/>
          </a:prstGeom>
          <a:noFill/>
          <a:ln w="9525">
            <a:noFill/>
            <a:miter lim="800000"/>
            <a:headEnd/>
            <a:tailEnd/>
          </a:ln>
        </p:spPr>
        <p:txBody>
          <a:bodyPr wrap="none">
            <a:spAutoFit/>
          </a:bodyPr>
          <a:lstStyle/>
          <a:p>
            <a:r>
              <a:rPr lang="en-US" sz="1600">
                <a:latin typeface="Lucida Console" pitchFamily="49" charset="0"/>
              </a:rPr>
              <a:t>&lt;Services&gt;</a:t>
            </a:r>
          </a:p>
          <a:p>
            <a:r>
              <a:rPr lang="en-US" sz="1600">
                <a:latin typeface="Lucida Console" pitchFamily="49" charset="0"/>
              </a:rPr>
              <a:t>  &lt;add type=“System.Workflow.Runtime.Hosting.SqlTrackingService,</a:t>
            </a:r>
          </a:p>
          <a:p>
            <a:r>
              <a:rPr lang="en-US" sz="1600">
                <a:latin typeface="Lucida Console" pitchFamily="49" charset="0"/>
              </a:rPr>
              <a:t>	System.Workflow.Runtime, Version=3.0.00000.0,</a:t>
            </a:r>
          </a:p>
          <a:p>
            <a:r>
              <a:rPr lang="en-US" sz="1600">
                <a:latin typeface="Lucida Console" pitchFamily="49" charset="0"/>
              </a:rPr>
              <a:t>	Culture=neutral, PublicKeyToken=31bf3856ad364e35”</a:t>
            </a:r>
          </a:p>
          <a:p>
            <a:r>
              <a:rPr lang="en-US" sz="1600">
                <a:latin typeface="Lucida Console" pitchFamily="49" charset="0"/>
              </a:rPr>
              <a:t>	IsTransactional=“true” UseDefaultProfile=“true” /&gt;</a:t>
            </a:r>
          </a:p>
          <a:p>
            <a:r>
              <a:rPr lang="en-US" sz="1600">
                <a:latin typeface="Lucida Console" pitchFamily="49" charset="0"/>
              </a:rPr>
              <a:t>&lt;/Services&gt;</a:t>
            </a:r>
            <a:endParaRPr lang="en-US" sz="1600" noProof="1">
              <a:latin typeface="Lucida Console" pitchFamily="49"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2"/>
          </p:nvPr>
        </p:nvSpPr>
        <p:spPr>
          <a:noFill/>
        </p:spPr>
        <p:txBody>
          <a:bodyPr/>
          <a:lstStyle/>
          <a:p>
            <a:fld id="{26E672E2-B911-46B5-9929-0CFC0646006D}" type="slidenum">
              <a:rPr lang="en-US"/>
              <a:pPr/>
              <a:t>16</a:t>
            </a:fld>
            <a:endParaRPr lang="en-US"/>
          </a:p>
        </p:txBody>
      </p:sp>
      <p:sp>
        <p:nvSpPr>
          <p:cNvPr id="17411" name="Rectangle 2"/>
          <p:cNvSpPr>
            <a:spLocks noGrp="1" noChangeArrowheads="1"/>
          </p:cNvSpPr>
          <p:nvPr>
            <p:ph type="title"/>
          </p:nvPr>
        </p:nvSpPr>
        <p:spPr/>
        <p:txBody>
          <a:bodyPr/>
          <a:lstStyle/>
          <a:p>
            <a:pPr eaLnBrk="1" hangingPunct="1"/>
            <a:r>
              <a:rPr lang="en-US" sz="3200" smtClean="0">
                <a:latin typeface="Segoe" pitchFamily="34" charset="0"/>
              </a:rPr>
              <a:t>Workflow Runtime</a:t>
            </a:r>
          </a:p>
        </p:txBody>
      </p:sp>
      <p:sp>
        <p:nvSpPr>
          <p:cNvPr id="17412" name="Rectangle 3"/>
          <p:cNvSpPr>
            <a:spLocks noGrp="1" noChangeArrowheads="1"/>
          </p:cNvSpPr>
          <p:nvPr>
            <p:ph type="body" idx="1"/>
          </p:nvPr>
        </p:nvSpPr>
        <p:spPr>
          <a:xfrm>
            <a:off x="457200" y="1295400"/>
            <a:ext cx="8229600" cy="3124200"/>
          </a:xfrm>
        </p:spPr>
        <p:txBody>
          <a:bodyPr/>
          <a:lstStyle/>
          <a:p>
            <a:pPr eaLnBrk="1" hangingPunct="1"/>
            <a:r>
              <a:rPr lang="en-US" sz="2800" smtClean="0">
                <a:latin typeface="Segoe" pitchFamily="34" charset="0"/>
              </a:rPr>
              <a:t>The Runtime exposes some events that you can hook:</a:t>
            </a:r>
          </a:p>
          <a:p>
            <a:pPr lvl="1" eaLnBrk="1" hangingPunct="1"/>
            <a:r>
              <a:rPr lang="en-US" sz="2200" smtClean="0">
                <a:latin typeface="Segoe" pitchFamily="34" charset="0"/>
              </a:rPr>
              <a:t>Started</a:t>
            </a:r>
          </a:p>
          <a:p>
            <a:pPr lvl="1" eaLnBrk="1" hangingPunct="1"/>
            <a:r>
              <a:rPr lang="en-US" sz="2200" smtClean="0">
                <a:latin typeface="Segoe" pitchFamily="34" charset="0"/>
              </a:rPr>
              <a:t>Stopped</a:t>
            </a:r>
          </a:p>
          <a:p>
            <a:pPr lvl="1" eaLnBrk="1" hangingPunct="1"/>
            <a:r>
              <a:rPr lang="en-US" sz="2200" smtClean="0">
                <a:latin typeface="Segoe" pitchFamily="34" charset="0"/>
              </a:rPr>
              <a:t>Various workflow events (Completed, Idle, Created, etc.)</a:t>
            </a:r>
          </a:p>
        </p:txBody>
      </p:sp>
      <p:sp>
        <p:nvSpPr>
          <p:cNvPr id="17413" name="Text Box 4"/>
          <p:cNvSpPr txBox="1">
            <a:spLocks noChangeArrowheads="1"/>
          </p:cNvSpPr>
          <p:nvPr/>
        </p:nvSpPr>
        <p:spPr bwMode="auto">
          <a:xfrm>
            <a:off x="685800" y="4114800"/>
            <a:ext cx="7151688" cy="1803400"/>
          </a:xfrm>
          <a:prstGeom prst="rect">
            <a:avLst/>
          </a:prstGeom>
          <a:noFill/>
          <a:ln w="9525">
            <a:noFill/>
            <a:miter lim="800000"/>
            <a:headEnd/>
            <a:tailEnd/>
          </a:ln>
        </p:spPr>
        <p:txBody>
          <a:bodyPr wrap="none">
            <a:spAutoFit/>
          </a:bodyPr>
          <a:lstStyle/>
          <a:p>
            <a:r>
              <a:rPr lang="en-US" sz="1600" noProof="1">
                <a:latin typeface="Lucida Console" pitchFamily="49" charset="0"/>
              </a:rPr>
              <a:t>workflowRuntime.WorkflowCompleted += OnWorkflowCompleted;</a:t>
            </a:r>
          </a:p>
          <a:p>
            <a:r>
              <a:rPr lang="en-US" sz="1600">
                <a:latin typeface="Lucida Console" pitchFamily="49" charset="0"/>
              </a:rPr>
              <a:t>. . .</a:t>
            </a:r>
          </a:p>
          <a:p>
            <a:r>
              <a:rPr lang="en-US" sz="1600" noProof="1">
                <a:latin typeface="Lucida Console" pitchFamily="49" charset="0"/>
              </a:rPr>
              <a:t>static void OnWorkflowCompleted(object sender, </a:t>
            </a:r>
            <a:endParaRPr lang="en-US" sz="1600">
              <a:latin typeface="Lucida Console" pitchFamily="49" charset="0"/>
            </a:endParaRPr>
          </a:p>
          <a:p>
            <a:r>
              <a:rPr lang="en-US" sz="1600" noProof="1">
                <a:latin typeface="Lucida Console" pitchFamily="49" charset="0"/>
              </a:rPr>
              <a:t>WorkflowCompletedEventArgs e)</a:t>
            </a:r>
          </a:p>
          <a:p>
            <a:r>
              <a:rPr lang="en-US" sz="1600" noProof="1">
                <a:latin typeface="Lucida Console" pitchFamily="49" charset="0"/>
              </a:rPr>
              <a:t>{</a:t>
            </a:r>
          </a:p>
          <a:p>
            <a:r>
              <a:rPr lang="en-US" sz="1600">
                <a:latin typeface="Lucida Console" pitchFamily="49" charset="0"/>
              </a:rPr>
              <a:t>	Trace.WriteLine(“Workflow Completed!”);</a:t>
            </a:r>
            <a:endParaRPr lang="en-US" sz="1600" noProof="1">
              <a:latin typeface="Lucida Console" pitchFamily="49" charset="0"/>
            </a:endParaRPr>
          </a:p>
          <a:p>
            <a:r>
              <a:rPr lang="en-US" sz="1600" noProof="1">
                <a:latin typeface="Lucida Console" pitchFamily="49" charset="0"/>
              </a:rPr>
              <a:t>}</a:t>
            </a:r>
            <a:endParaRPr lang="en-US" sz="1600">
              <a:latin typeface="Lucida Console" pitchFamily="49"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762000" y="3429000"/>
            <a:ext cx="7772400" cy="1470025"/>
          </a:xfrm>
        </p:spPr>
        <p:txBody>
          <a:bodyPr/>
          <a:lstStyle/>
          <a:p>
            <a:pPr eaLnBrk="1" hangingPunct="1"/>
            <a:r>
              <a:rPr lang="en-US" smtClean="0">
                <a:latin typeface="Segoe" pitchFamily="34" charset="0"/>
              </a:rPr>
              <a:t>Hosting the Workflow Runtime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8EED2885-00FF-46E9-8A79-F9E085C7A0CC}" type="slidenum">
              <a:rPr lang="en-US"/>
              <a:pPr/>
              <a:t>18</a:t>
            </a:fld>
            <a:endParaRPr lang="en-US"/>
          </a:p>
        </p:txBody>
      </p:sp>
      <p:pic>
        <p:nvPicPr>
          <p:cNvPr id="19459" name="Picture 2" descr="Square styles yellow solid"/>
          <p:cNvPicPr>
            <a:picLocks noChangeAspect="1" noChangeArrowheads="1"/>
          </p:cNvPicPr>
          <p:nvPr/>
        </p:nvPicPr>
        <p:blipFill>
          <a:blip r:embed="rId4"/>
          <a:srcRect/>
          <a:stretch>
            <a:fillRect/>
          </a:stretch>
        </p:blipFill>
        <p:spPr bwMode="auto">
          <a:xfrm>
            <a:off x="-565150" y="0"/>
            <a:ext cx="6151563" cy="7473950"/>
          </a:xfrm>
          <a:prstGeom prst="rect">
            <a:avLst/>
          </a:prstGeom>
          <a:noFill/>
          <a:ln w="9525">
            <a:noFill/>
            <a:miter lim="800000"/>
            <a:headEnd/>
            <a:tailEnd/>
          </a:ln>
        </p:spPr>
      </p:pic>
      <p:sp>
        <p:nvSpPr>
          <p:cNvPr id="19460" name="Rectangle 3"/>
          <p:cNvSpPr>
            <a:spLocks noGrp="1" noChangeArrowheads="1"/>
          </p:cNvSpPr>
          <p:nvPr>
            <p:ph type="title"/>
          </p:nvPr>
        </p:nvSpPr>
        <p:spPr>
          <a:xfrm>
            <a:off x="309563" y="71438"/>
            <a:ext cx="5481637" cy="750887"/>
          </a:xfrm>
        </p:spPr>
        <p:txBody>
          <a:bodyPr/>
          <a:lstStyle/>
          <a:p>
            <a:pPr algn="l" eaLnBrk="1" hangingPunct="1"/>
            <a:r>
              <a:rPr lang="en-US" sz="3600" smtClean="0">
                <a:latin typeface="Segoe" pitchFamily="34" charset="0"/>
              </a:rPr>
              <a:t>Workflow Execution</a:t>
            </a:r>
          </a:p>
        </p:txBody>
      </p:sp>
      <p:sp>
        <p:nvSpPr>
          <p:cNvPr id="19461" name="Text Box 4"/>
          <p:cNvSpPr txBox="1">
            <a:spLocks noChangeArrowheads="1"/>
          </p:cNvSpPr>
          <p:nvPr/>
        </p:nvSpPr>
        <p:spPr bwMode="auto">
          <a:xfrm>
            <a:off x="1298575" y="806450"/>
            <a:ext cx="2276475" cy="573088"/>
          </a:xfrm>
          <a:prstGeom prst="rect">
            <a:avLst/>
          </a:prstGeom>
          <a:noFill/>
          <a:ln w="9525">
            <a:noFill/>
            <a:miter lim="800000"/>
            <a:headEnd/>
            <a:tailEnd/>
          </a:ln>
        </p:spPr>
        <p:txBody>
          <a:bodyPr wrap="none">
            <a:spAutoFit/>
          </a:bodyPr>
          <a:lstStyle/>
          <a:p>
            <a:pPr eaLnBrk="1" hangingPunct="1">
              <a:lnSpc>
                <a:spcPct val="75000"/>
              </a:lnSpc>
            </a:pPr>
            <a:r>
              <a:rPr lang="en-US" sz="2400" b="1">
                <a:latin typeface="Trebuchet MS" pitchFamily="34" charset="0"/>
              </a:rPr>
              <a:t>My Application</a:t>
            </a:r>
          </a:p>
          <a:p>
            <a:pPr eaLnBrk="1" hangingPunct="1">
              <a:lnSpc>
                <a:spcPct val="75000"/>
              </a:lnSpc>
            </a:pPr>
            <a:endParaRPr lang="en-US" b="1">
              <a:latin typeface="Trebuchet MS" pitchFamily="34" charset="0"/>
            </a:endParaRPr>
          </a:p>
        </p:txBody>
      </p:sp>
      <p:sp>
        <p:nvSpPr>
          <p:cNvPr id="19462" name="AutoShape 5"/>
          <p:cNvSpPr>
            <a:spLocks noChangeArrowheads="1"/>
          </p:cNvSpPr>
          <p:nvPr/>
        </p:nvSpPr>
        <p:spPr bwMode="auto">
          <a:xfrm>
            <a:off x="276225" y="4640263"/>
            <a:ext cx="4484688" cy="1276350"/>
          </a:xfrm>
          <a:prstGeom prst="roundRect">
            <a:avLst>
              <a:gd name="adj" fmla="val 16667"/>
            </a:avLst>
          </a:prstGeom>
          <a:solidFill>
            <a:srgbClr val="FFB265"/>
          </a:solidFill>
          <a:ln w="25400" algn="ctr">
            <a:solidFill>
              <a:schemeClr val="tx1"/>
            </a:solidFill>
            <a:round/>
            <a:headEnd/>
            <a:tailEnd/>
          </a:ln>
        </p:spPr>
        <p:txBody>
          <a:bodyPr wrap="none" anchor="ctr"/>
          <a:lstStyle/>
          <a:p>
            <a:pPr algn="ctr" eaLnBrk="1" hangingPunct="1">
              <a:lnSpc>
                <a:spcPct val="75000"/>
              </a:lnSpc>
            </a:pPr>
            <a:endParaRPr lang="en-US" sz="2400" b="1" u="sng">
              <a:ea typeface="ＭＳ Ｐゴシック" pitchFamily="34" charset="-128"/>
            </a:endParaRPr>
          </a:p>
          <a:p>
            <a:pPr algn="ctr" eaLnBrk="1" hangingPunct="1">
              <a:lnSpc>
                <a:spcPct val="75000"/>
              </a:lnSpc>
            </a:pPr>
            <a:endParaRPr lang="en-US" sz="2400" b="1" u="sng">
              <a:ea typeface="ＭＳ Ｐゴシック" pitchFamily="34" charset="-128"/>
            </a:endParaRPr>
          </a:p>
          <a:p>
            <a:pPr algn="ctr" eaLnBrk="1" hangingPunct="1">
              <a:lnSpc>
                <a:spcPct val="75000"/>
              </a:lnSpc>
            </a:pPr>
            <a:endParaRPr lang="en-US" sz="2400" b="1" u="sng">
              <a:ea typeface="ＭＳ Ｐゴシック" pitchFamily="34" charset="-128"/>
            </a:endParaRPr>
          </a:p>
        </p:txBody>
      </p:sp>
      <p:sp>
        <p:nvSpPr>
          <p:cNvPr id="19463" name="AutoShape 6"/>
          <p:cNvSpPr>
            <a:spLocks noChangeArrowheads="1"/>
          </p:cNvSpPr>
          <p:nvPr/>
        </p:nvSpPr>
        <p:spPr bwMode="auto">
          <a:xfrm>
            <a:off x="252413" y="3186113"/>
            <a:ext cx="4503737" cy="1395412"/>
          </a:xfrm>
          <a:prstGeom prst="roundRect">
            <a:avLst>
              <a:gd name="adj" fmla="val 16667"/>
            </a:avLst>
          </a:prstGeom>
          <a:solidFill>
            <a:srgbClr val="FFB265"/>
          </a:solidFill>
          <a:ln w="25400" algn="ctr">
            <a:solidFill>
              <a:schemeClr val="tx1"/>
            </a:solidFill>
            <a:round/>
            <a:headEnd/>
            <a:tailEnd/>
          </a:ln>
        </p:spPr>
        <p:txBody>
          <a:bodyPr wrap="none" anchor="ctr"/>
          <a:lstStyle/>
          <a:p>
            <a:pPr algn="ctr" eaLnBrk="1" hangingPunct="1">
              <a:lnSpc>
                <a:spcPct val="75000"/>
              </a:lnSpc>
            </a:pPr>
            <a:r>
              <a:rPr lang="en-US" sz="2000" b="1">
                <a:ea typeface="ＭＳ Ｐゴシック" pitchFamily="34" charset="-128"/>
              </a:rPr>
              <a:t>     </a:t>
            </a:r>
          </a:p>
          <a:p>
            <a:pPr algn="ctr" eaLnBrk="1" hangingPunct="1">
              <a:lnSpc>
                <a:spcPct val="75000"/>
              </a:lnSpc>
            </a:pPr>
            <a:endParaRPr lang="en-US" b="1">
              <a:ea typeface="ＭＳ Ｐゴシック" pitchFamily="34" charset="-128"/>
            </a:endParaRPr>
          </a:p>
          <a:p>
            <a:pPr algn="ctr" eaLnBrk="1" hangingPunct="1">
              <a:lnSpc>
                <a:spcPct val="75000"/>
              </a:lnSpc>
            </a:pPr>
            <a:endParaRPr lang="en-US" b="1">
              <a:ea typeface="ＭＳ Ｐゴシック" pitchFamily="34" charset="-128"/>
            </a:endParaRPr>
          </a:p>
          <a:p>
            <a:pPr algn="ctr" eaLnBrk="1" hangingPunct="1">
              <a:lnSpc>
                <a:spcPct val="75000"/>
              </a:lnSpc>
            </a:pPr>
            <a:endParaRPr lang="en-US" b="1">
              <a:ea typeface="ＭＳ Ｐゴシック" pitchFamily="34" charset="-128"/>
            </a:endParaRPr>
          </a:p>
        </p:txBody>
      </p:sp>
      <p:sp>
        <p:nvSpPr>
          <p:cNvPr id="57351" name="Text Box 7"/>
          <p:cNvSpPr txBox="1">
            <a:spLocks noChangeArrowheads="1"/>
          </p:cNvSpPr>
          <p:nvPr/>
        </p:nvSpPr>
        <p:spPr bwMode="auto">
          <a:xfrm>
            <a:off x="420688" y="1096963"/>
            <a:ext cx="6432550" cy="336550"/>
          </a:xfrm>
          <a:prstGeom prst="rect">
            <a:avLst/>
          </a:prstGeom>
          <a:noFill/>
          <a:ln w="9525">
            <a:noFill/>
            <a:miter lim="800000"/>
            <a:headEnd/>
            <a:tailEnd/>
          </a:ln>
        </p:spPr>
        <p:txBody>
          <a:bodyPr>
            <a:spAutoFit/>
          </a:bodyPr>
          <a:lstStyle/>
          <a:p>
            <a:pPr>
              <a:spcBef>
                <a:spcPct val="50000"/>
              </a:spcBef>
            </a:pPr>
            <a:r>
              <a:rPr lang="en-US" sz="1600" b="1">
                <a:solidFill>
                  <a:schemeClr val="bg2"/>
                </a:solidFill>
                <a:latin typeface="Lucida Console" pitchFamily="49" charset="0"/>
              </a:rPr>
              <a:t>rt.StartWorkflow(typeof(WF1));</a:t>
            </a:r>
          </a:p>
        </p:txBody>
      </p:sp>
      <p:sp>
        <p:nvSpPr>
          <p:cNvPr id="57352" name="AutoShape 8"/>
          <p:cNvSpPr>
            <a:spLocks noChangeArrowheads="1"/>
          </p:cNvSpPr>
          <p:nvPr/>
        </p:nvSpPr>
        <p:spPr bwMode="auto">
          <a:xfrm>
            <a:off x="1393825" y="4683125"/>
            <a:ext cx="3149600" cy="382588"/>
          </a:xfrm>
          <a:prstGeom prst="roundRect">
            <a:avLst>
              <a:gd name="adj" fmla="val 9278"/>
            </a:avLst>
          </a:prstGeom>
          <a:solidFill>
            <a:srgbClr val="FF9933"/>
          </a:solidFill>
          <a:ln w="9525">
            <a:solidFill>
              <a:schemeClr val="tx1"/>
            </a:solidFill>
            <a:round/>
            <a:headEnd/>
            <a:tailEnd/>
          </a:ln>
        </p:spPr>
        <p:txBody>
          <a:bodyPr wrap="none" anchor="ctr"/>
          <a:lstStyle/>
          <a:p>
            <a:pPr eaLnBrk="1" hangingPunct="1"/>
            <a:endParaRPr lang="en-US" sz="2400"/>
          </a:p>
          <a:p>
            <a:pPr eaLnBrk="1" hangingPunct="1"/>
            <a:r>
              <a:rPr lang="en-US" sz="1600"/>
              <a:t>Instance Manager</a:t>
            </a:r>
          </a:p>
          <a:p>
            <a:pPr eaLnBrk="1" hangingPunct="1"/>
            <a:endParaRPr lang="en-US"/>
          </a:p>
        </p:txBody>
      </p:sp>
      <p:sp>
        <p:nvSpPr>
          <p:cNvPr id="19466" name="AutoShape 9"/>
          <p:cNvSpPr>
            <a:spLocks noChangeArrowheads="1"/>
          </p:cNvSpPr>
          <p:nvPr/>
        </p:nvSpPr>
        <p:spPr bwMode="auto">
          <a:xfrm>
            <a:off x="273050" y="5976938"/>
            <a:ext cx="3735388" cy="538162"/>
          </a:xfrm>
          <a:prstGeom prst="roundRect">
            <a:avLst>
              <a:gd name="adj" fmla="val 16667"/>
            </a:avLst>
          </a:prstGeom>
          <a:solidFill>
            <a:srgbClr val="FFB265"/>
          </a:solidFill>
          <a:ln w="25400" algn="ctr">
            <a:solidFill>
              <a:schemeClr val="tx1"/>
            </a:solidFill>
            <a:round/>
            <a:headEnd/>
            <a:tailEnd/>
          </a:ln>
        </p:spPr>
        <p:txBody>
          <a:bodyPr wrap="none" anchor="ctr"/>
          <a:lstStyle/>
          <a:p>
            <a:pPr algn="ctr" eaLnBrk="1" hangingPunct="1">
              <a:lnSpc>
                <a:spcPct val="75000"/>
              </a:lnSpc>
            </a:pPr>
            <a:endParaRPr lang="en-US" sz="2000" b="1">
              <a:ea typeface="ＭＳ Ｐゴシック" pitchFamily="34" charset="-128"/>
            </a:endParaRPr>
          </a:p>
          <a:p>
            <a:pPr algn="ctr" eaLnBrk="1" hangingPunct="1">
              <a:lnSpc>
                <a:spcPct val="75000"/>
              </a:lnSpc>
            </a:pPr>
            <a:endParaRPr lang="en-US" sz="2400" b="1" u="sng">
              <a:ea typeface="ＭＳ Ｐゴシック" pitchFamily="34" charset="-128"/>
            </a:endParaRPr>
          </a:p>
          <a:p>
            <a:pPr algn="ctr" eaLnBrk="1" hangingPunct="1">
              <a:lnSpc>
                <a:spcPct val="75000"/>
              </a:lnSpc>
            </a:pPr>
            <a:endParaRPr lang="en-US" sz="2400" b="1" u="sng">
              <a:ea typeface="ＭＳ Ｐゴシック" pitchFamily="34" charset="-128"/>
            </a:endParaRPr>
          </a:p>
          <a:p>
            <a:pPr algn="ctr" eaLnBrk="1" hangingPunct="1">
              <a:lnSpc>
                <a:spcPct val="75000"/>
              </a:lnSpc>
            </a:pPr>
            <a:endParaRPr lang="en-US" sz="2400" b="1" u="sng">
              <a:ea typeface="ＭＳ Ｐゴシック" pitchFamily="34" charset="-128"/>
            </a:endParaRPr>
          </a:p>
        </p:txBody>
      </p:sp>
      <p:sp>
        <p:nvSpPr>
          <p:cNvPr id="57354" name="AutoShape 10"/>
          <p:cNvSpPr>
            <a:spLocks noChangeArrowheads="1"/>
          </p:cNvSpPr>
          <p:nvPr/>
        </p:nvSpPr>
        <p:spPr bwMode="auto">
          <a:xfrm>
            <a:off x="1887538" y="6118225"/>
            <a:ext cx="1568450" cy="349250"/>
          </a:xfrm>
          <a:prstGeom prst="roundRect">
            <a:avLst>
              <a:gd name="adj" fmla="val 9278"/>
            </a:avLst>
          </a:prstGeom>
          <a:solidFill>
            <a:srgbClr val="FF9933"/>
          </a:solidFill>
          <a:ln w="9525">
            <a:solidFill>
              <a:schemeClr val="tx1"/>
            </a:solidFill>
            <a:round/>
            <a:headEnd/>
            <a:tailEnd/>
          </a:ln>
        </p:spPr>
        <p:txBody>
          <a:bodyPr wrap="none" anchor="ctr"/>
          <a:lstStyle/>
          <a:p>
            <a:pPr eaLnBrk="1" hangingPunct="1"/>
            <a:endParaRPr lang="en-US" sz="2400"/>
          </a:p>
          <a:p>
            <a:pPr eaLnBrk="1" hangingPunct="1"/>
            <a:r>
              <a:rPr lang="en-US" sz="1600"/>
              <a:t>Persistence</a:t>
            </a:r>
          </a:p>
          <a:p>
            <a:pPr eaLnBrk="1" hangingPunct="1"/>
            <a:endParaRPr lang="en-US"/>
          </a:p>
        </p:txBody>
      </p:sp>
      <p:sp>
        <p:nvSpPr>
          <p:cNvPr id="57355" name="Rectangle 11"/>
          <p:cNvSpPr>
            <a:spLocks noChangeArrowheads="1"/>
          </p:cNvSpPr>
          <p:nvPr/>
        </p:nvSpPr>
        <p:spPr bwMode="auto">
          <a:xfrm>
            <a:off x="5080000" y="990600"/>
            <a:ext cx="4064000" cy="5618163"/>
          </a:xfrm>
          <a:prstGeom prst="rect">
            <a:avLst/>
          </a:prstGeom>
          <a:solidFill>
            <a:srgbClr val="FFCC66"/>
          </a:solidFill>
          <a:ln w="12700" algn="ctr">
            <a:solidFill>
              <a:schemeClr val="accent2"/>
            </a:solidFill>
            <a:miter lim="800000"/>
            <a:headEnd/>
            <a:tailEnd/>
          </a:ln>
          <a:effectLst/>
        </p:spPr>
        <p:txBody>
          <a:bodyPr wrap="none" anchor="ctr"/>
          <a:lstStyle/>
          <a:p>
            <a:pPr algn="ctr">
              <a:lnSpc>
                <a:spcPct val="85000"/>
              </a:lnSpc>
              <a:spcBef>
                <a:spcPct val="20000"/>
              </a:spcBef>
              <a:defRPr/>
            </a:pPr>
            <a:endParaRPr lang="en-US" sz="2400">
              <a:effectLst>
                <a:outerShdw blurRad="38100" dist="38100" dir="2700000" algn="tl">
                  <a:srgbClr val="FFFFFF"/>
                </a:outerShdw>
              </a:effectLst>
              <a:latin typeface="Segoe" pitchFamily="34" charset="0"/>
            </a:endParaRPr>
          </a:p>
        </p:txBody>
      </p:sp>
      <p:grpSp>
        <p:nvGrpSpPr>
          <p:cNvPr id="2" name="Group 12"/>
          <p:cNvGrpSpPr>
            <a:grpSpLocks/>
          </p:cNvGrpSpPr>
          <p:nvPr/>
        </p:nvGrpSpPr>
        <p:grpSpPr bwMode="auto">
          <a:xfrm>
            <a:off x="5113338" y="1320800"/>
            <a:ext cx="4267200" cy="320675"/>
            <a:chOff x="3221" y="796"/>
            <a:chExt cx="2688" cy="202"/>
          </a:xfrm>
        </p:grpSpPr>
        <p:sp>
          <p:nvSpPr>
            <p:cNvPr id="57357" name="Oval 13"/>
            <p:cNvSpPr>
              <a:spLocks noChangeArrowheads="1"/>
            </p:cNvSpPr>
            <p:nvPr/>
          </p:nvSpPr>
          <p:spPr bwMode="auto">
            <a:xfrm>
              <a:off x="3221" y="816"/>
              <a:ext cx="192" cy="182"/>
            </a:xfrm>
            <a:prstGeom prst="ellipse">
              <a:avLst/>
            </a:prstGeom>
            <a:solidFill>
              <a:srgbClr val="3366FF">
                <a:alpha val="70000"/>
              </a:srgbClr>
            </a:solidFill>
            <a:ln w="12700" algn="ctr">
              <a:solidFill>
                <a:schemeClr val="accent2"/>
              </a:solidFill>
              <a:round/>
              <a:headEnd/>
              <a:tailEnd/>
            </a:ln>
            <a:effectLst/>
          </p:spPr>
          <p:txBody>
            <a:bodyPr wrap="none" anchor="ctr"/>
            <a:lstStyle/>
            <a:p>
              <a:pPr algn="ctr">
                <a:lnSpc>
                  <a:spcPct val="85000"/>
                </a:lnSpc>
                <a:spcBef>
                  <a:spcPct val="20000"/>
                </a:spcBef>
                <a:defRPr/>
              </a:pPr>
              <a:r>
                <a:rPr lang="en-US">
                  <a:effectLst>
                    <a:outerShdw blurRad="38100" dist="38100" dir="2700000" algn="tl">
                      <a:srgbClr val="FFFFFF"/>
                    </a:outerShdw>
                  </a:effectLst>
                  <a:latin typeface="Segoe" pitchFamily="34" charset="0"/>
                </a:rPr>
                <a:t>1</a:t>
              </a:r>
            </a:p>
          </p:txBody>
        </p:sp>
        <p:sp>
          <p:nvSpPr>
            <p:cNvPr id="19545" name="Text Box 14"/>
            <p:cNvSpPr txBox="1">
              <a:spLocks noChangeArrowheads="1"/>
            </p:cNvSpPr>
            <p:nvPr/>
          </p:nvSpPr>
          <p:spPr bwMode="auto">
            <a:xfrm>
              <a:off x="3411" y="796"/>
              <a:ext cx="2498" cy="189"/>
            </a:xfrm>
            <a:prstGeom prst="rect">
              <a:avLst/>
            </a:prstGeom>
            <a:noFill/>
            <a:ln w="12700" algn="ctr">
              <a:noFill/>
              <a:miter lim="800000"/>
              <a:headEnd/>
              <a:tailEnd/>
            </a:ln>
          </p:spPr>
          <p:txBody>
            <a:bodyPr>
              <a:spAutoFit/>
            </a:bodyPr>
            <a:lstStyle/>
            <a:p>
              <a:pPr>
                <a:lnSpc>
                  <a:spcPct val="85000"/>
                </a:lnSpc>
                <a:spcBef>
                  <a:spcPct val="20000"/>
                </a:spcBef>
              </a:pPr>
              <a:r>
                <a:rPr lang="en-US" sz="1600">
                  <a:latin typeface="Segoe" pitchFamily="34" charset="0"/>
                </a:rPr>
                <a:t>App calls </a:t>
              </a:r>
              <a:r>
                <a:rPr lang="en-US" sz="1600" b="1">
                  <a:latin typeface="Segoe" pitchFamily="34" charset="0"/>
                </a:rPr>
                <a:t>StartWorkflow(</a:t>
              </a:r>
              <a:r>
                <a:rPr lang="en-US" sz="1600" b="1">
                  <a:latin typeface="Segoe Semibold" pitchFamily="34" charset="0"/>
                </a:rPr>
                <a:t>…</a:t>
              </a:r>
              <a:r>
                <a:rPr lang="en-US" sz="1600" b="1">
                  <a:latin typeface="Segoe" pitchFamily="34" charset="0"/>
                </a:rPr>
                <a:t>)</a:t>
              </a:r>
              <a:endParaRPr lang="en-US" sz="1600">
                <a:latin typeface="Segoe" pitchFamily="34" charset="0"/>
              </a:endParaRPr>
            </a:p>
          </p:txBody>
        </p:sp>
      </p:grpSp>
      <p:grpSp>
        <p:nvGrpSpPr>
          <p:cNvPr id="3" name="Group 15"/>
          <p:cNvGrpSpPr>
            <a:grpSpLocks/>
          </p:cNvGrpSpPr>
          <p:nvPr/>
        </p:nvGrpSpPr>
        <p:grpSpPr bwMode="auto">
          <a:xfrm>
            <a:off x="641350" y="1838325"/>
            <a:ext cx="1077913" cy="1054100"/>
            <a:chOff x="404" y="1233"/>
            <a:chExt cx="679" cy="589"/>
          </a:xfrm>
        </p:grpSpPr>
        <p:sp>
          <p:nvSpPr>
            <p:cNvPr id="19542" name="AutoShape 16"/>
            <p:cNvSpPr>
              <a:spLocks noChangeArrowheads="1"/>
            </p:cNvSpPr>
            <p:nvPr/>
          </p:nvSpPr>
          <p:spPr bwMode="auto">
            <a:xfrm>
              <a:off x="404" y="1233"/>
              <a:ext cx="679" cy="589"/>
            </a:xfrm>
            <a:prstGeom prst="roundRect">
              <a:avLst>
                <a:gd name="adj" fmla="val 9278"/>
              </a:avLst>
            </a:prstGeom>
            <a:solidFill>
              <a:srgbClr val="969696"/>
            </a:solidFill>
            <a:ln w="9525">
              <a:solidFill>
                <a:schemeClr val="tx1"/>
              </a:solidFill>
              <a:round/>
              <a:headEnd/>
              <a:tailEnd/>
            </a:ln>
          </p:spPr>
          <p:txBody>
            <a:bodyPr wrap="none" anchor="ctr"/>
            <a:lstStyle/>
            <a:p>
              <a:pPr eaLnBrk="1" hangingPunct="1"/>
              <a:endParaRPr lang="en-US" sz="2000">
                <a:solidFill>
                  <a:schemeClr val="bg2"/>
                </a:solidFill>
              </a:endParaRPr>
            </a:p>
            <a:p>
              <a:pPr eaLnBrk="1" hangingPunct="1"/>
              <a:endParaRPr lang="en-US" sz="2000">
                <a:solidFill>
                  <a:schemeClr val="bg2"/>
                </a:solidFill>
              </a:endParaRPr>
            </a:p>
            <a:p>
              <a:pPr eaLnBrk="1" hangingPunct="1"/>
              <a:endParaRPr lang="en-US" sz="2000">
                <a:solidFill>
                  <a:schemeClr val="bg2"/>
                </a:solidFill>
              </a:endParaRPr>
            </a:p>
            <a:p>
              <a:pPr eaLnBrk="1" hangingPunct="1"/>
              <a:endParaRPr lang="en-US" sz="2000" b="1" u="sng">
                <a:solidFill>
                  <a:schemeClr val="bg2"/>
                </a:solidFill>
              </a:endParaRPr>
            </a:p>
            <a:p>
              <a:pPr eaLnBrk="1" hangingPunct="1"/>
              <a:endParaRPr lang="en-US" b="1">
                <a:solidFill>
                  <a:schemeClr val="bg2"/>
                </a:solidFill>
              </a:endParaRPr>
            </a:p>
            <a:p>
              <a:pPr eaLnBrk="1" hangingPunct="1"/>
              <a:endParaRPr lang="en-US">
                <a:solidFill>
                  <a:schemeClr val="bg2"/>
                </a:solidFill>
              </a:endParaRPr>
            </a:p>
            <a:p>
              <a:pPr eaLnBrk="1" hangingPunct="1"/>
              <a:endParaRPr lang="en-US">
                <a:solidFill>
                  <a:schemeClr val="bg2"/>
                </a:solidFill>
              </a:endParaRPr>
            </a:p>
            <a:p>
              <a:pPr eaLnBrk="1" hangingPunct="1"/>
              <a:endParaRPr lang="en-US">
                <a:solidFill>
                  <a:schemeClr val="bg2"/>
                </a:solidFill>
              </a:endParaRPr>
            </a:p>
          </p:txBody>
        </p:sp>
        <p:sp>
          <p:nvSpPr>
            <p:cNvPr id="19543" name="AutoShape 17"/>
            <p:cNvSpPr>
              <a:spLocks noChangeArrowheads="1"/>
            </p:cNvSpPr>
            <p:nvPr/>
          </p:nvSpPr>
          <p:spPr bwMode="auto">
            <a:xfrm>
              <a:off x="521" y="1334"/>
              <a:ext cx="430" cy="229"/>
            </a:xfrm>
            <a:prstGeom prst="roundRect">
              <a:avLst>
                <a:gd name="adj" fmla="val 9278"/>
              </a:avLst>
            </a:prstGeom>
            <a:solidFill>
              <a:srgbClr val="969696"/>
            </a:solidFill>
            <a:ln w="9525">
              <a:solidFill>
                <a:schemeClr val="tx1"/>
              </a:solidFill>
              <a:round/>
              <a:headEnd/>
              <a:tailEnd/>
            </a:ln>
          </p:spPr>
          <p:txBody>
            <a:bodyPr wrap="none" anchor="ctr"/>
            <a:lstStyle/>
            <a:p>
              <a:pPr eaLnBrk="1" hangingPunct="1"/>
              <a:endParaRPr lang="en-US" sz="2000">
                <a:solidFill>
                  <a:schemeClr val="bg2"/>
                </a:solidFill>
              </a:endParaRPr>
            </a:p>
            <a:p>
              <a:pPr eaLnBrk="1" hangingPunct="1"/>
              <a:endParaRPr lang="en-US" sz="2000">
                <a:solidFill>
                  <a:schemeClr val="bg2"/>
                </a:solidFill>
              </a:endParaRPr>
            </a:p>
            <a:p>
              <a:pPr eaLnBrk="1" hangingPunct="1"/>
              <a:endParaRPr lang="en-US" sz="2000">
                <a:solidFill>
                  <a:schemeClr val="bg2"/>
                </a:solidFill>
              </a:endParaRPr>
            </a:p>
            <a:p>
              <a:pPr eaLnBrk="1" hangingPunct="1"/>
              <a:endParaRPr lang="en-US" sz="2000" b="1" u="sng">
                <a:solidFill>
                  <a:schemeClr val="bg2"/>
                </a:solidFill>
              </a:endParaRPr>
            </a:p>
            <a:p>
              <a:pPr eaLnBrk="1" hangingPunct="1"/>
              <a:endParaRPr lang="en-US" b="1">
                <a:solidFill>
                  <a:schemeClr val="bg2"/>
                </a:solidFill>
              </a:endParaRPr>
            </a:p>
            <a:p>
              <a:pPr eaLnBrk="1" hangingPunct="1"/>
              <a:endParaRPr lang="en-US">
                <a:solidFill>
                  <a:schemeClr val="bg2"/>
                </a:solidFill>
              </a:endParaRPr>
            </a:p>
            <a:p>
              <a:pPr eaLnBrk="1" hangingPunct="1"/>
              <a:endParaRPr lang="en-US">
                <a:solidFill>
                  <a:schemeClr val="bg2"/>
                </a:solidFill>
              </a:endParaRPr>
            </a:p>
            <a:p>
              <a:pPr eaLnBrk="1" hangingPunct="1"/>
              <a:r>
                <a:rPr lang="en-US"/>
                <a:t>WF1</a:t>
              </a:r>
            </a:p>
            <a:p>
              <a:pPr eaLnBrk="1" hangingPunct="1"/>
              <a:endParaRPr lang="en-US">
                <a:solidFill>
                  <a:schemeClr val="bg2"/>
                </a:solidFill>
              </a:endParaRPr>
            </a:p>
            <a:p>
              <a:pPr eaLnBrk="1" hangingPunct="1"/>
              <a:endParaRPr lang="en-US">
                <a:solidFill>
                  <a:schemeClr val="bg2"/>
                </a:solidFill>
              </a:endParaRPr>
            </a:p>
            <a:p>
              <a:pPr eaLnBrk="1" hangingPunct="1"/>
              <a:endParaRPr lang="en-US">
                <a:solidFill>
                  <a:schemeClr val="bg2"/>
                </a:solidFill>
              </a:endParaRPr>
            </a:p>
            <a:p>
              <a:pPr eaLnBrk="1" hangingPunct="1"/>
              <a:endParaRPr lang="en-US">
                <a:solidFill>
                  <a:schemeClr val="bg2"/>
                </a:solidFill>
              </a:endParaRPr>
            </a:p>
            <a:p>
              <a:pPr eaLnBrk="1" hangingPunct="1"/>
              <a:endParaRPr lang="en-US">
                <a:solidFill>
                  <a:schemeClr val="bg2"/>
                </a:solidFill>
              </a:endParaRPr>
            </a:p>
            <a:p>
              <a:pPr eaLnBrk="1" hangingPunct="1"/>
              <a:endParaRPr lang="en-US">
                <a:solidFill>
                  <a:schemeClr val="bg2"/>
                </a:solidFill>
              </a:endParaRPr>
            </a:p>
            <a:p>
              <a:pPr eaLnBrk="1" hangingPunct="1"/>
              <a:endParaRPr lang="en-US">
                <a:solidFill>
                  <a:schemeClr val="bg2"/>
                </a:solidFill>
              </a:endParaRPr>
            </a:p>
            <a:p>
              <a:pPr eaLnBrk="1" hangingPunct="1"/>
              <a:endParaRPr lang="en-US">
                <a:solidFill>
                  <a:schemeClr val="bg2"/>
                </a:solidFill>
              </a:endParaRPr>
            </a:p>
          </p:txBody>
        </p:sp>
      </p:grpSp>
      <p:grpSp>
        <p:nvGrpSpPr>
          <p:cNvPr id="4" name="Group 18"/>
          <p:cNvGrpSpPr>
            <a:grpSpLocks/>
          </p:cNvGrpSpPr>
          <p:nvPr/>
        </p:nvGrpSpPr>
        <p:grpSpPr bwMode="auto">
          <a:xfrm>
            <a:off x="2138363" y="1354138"/>
            <a:ext cx="2400300" cy="1741487"/>
            <a:chOff x="1347" y="880"/>
            <a:chExt cx="1512" cy="1097"/>
          </a:xfrm>
        </p:grpSpPr>
        <p:sp>
          <p:nvSpPr>
            <p:cNvPr id="19538" name="AutoShape 19"/>
            <p:cNvSpPr>
              <a:spLocks noChangeArrowheads="1"/>
            </p:cNvSpPr>
            <p:nvPr/>
          </p:nvSpPr>
          <p:spPr bwMode="auto">
            <a:xfrm>
              <a:off x="1347" y="880"/>
              <a:ext cx="1512" cy="1097"/>
            </a:xfrm>
            <a:prstGeom prst="roundRect">
              <a:avLst>
                <a:gd name="adj" fmla="val 9278"/>
              </a:avLst>
            </a:prstGeom>
            <a:solidFill>
              <a:srgbClr val="969696"/>
            </a:solidFill>
            <a:ln w="9525">
              <a:solidFill>
                <a:schemeClr val="tx1"/>
              </a:solidFill>
              <a:round/>
              <a:headEnd/>
              <a:tailEnd/>
            </a:ln>
          </p:spPr>
          <p:txBody>
            <a:bodyPr wrap="none" anchor="ctr"/>
            <a:lstStyle/>
            <a:p>
              <a:pPr algn="ctr" eaLnBrk="1" hangingPunct="1"/>
              <a:endParaRPr lang="en-US" sz="2000"/>
            </a:p>
            <a:p>
              <a:pPr algn="ctr" eaLnBrk="1" hangingPunct="1"/>
              <a:endParaRPr lang="en-US" sz="2000"/>
            </a:p>
            <a:p>
              <a:pPr algn="ctr" eaLnBrk="1" hangingPunct="1"/>
              <a:endParaRPr lang="en-US" sz="2000"/>
            </a:p>
            <a:p>
              <a:pPr algn="ctr" eaLnBrk="1" hangingPunct="1"/>
              <a:endParaRPr lang="en-US" sz="2000" b="1" u="sng"/>
            </a:p>
            <a:p>
              <a:pPr algn="ctr" eaLnBrk="1" hangingPunct="1"/>
              <a:endParaRPr lang="en-US" b="1"/>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p:txBody>
        </p:sp>
        <p:sp>
          <p:nvSpPr>
            <p:cNvPr id="19539" name="AutoShape 20"/>
            <p:cNvSpPr>
              <a:spLocks noChangeArrowheads="1"/>
            </p:cNvSpPr>
            <p:nvPr/>
          </p:nvSpPr>
          <p:spPr bwMode="auto">
            <a:xfrm>
              <a:off x="1430" y="1017"/>
              <a:ext cx="1333" cy="936"/>
            </a:xfrm>
            <a:prstGeom prst="roundRect">
              <a:avLst>
                <a:gd name="adj" fmla="val 9278"/>
              </a:avLst>
            </a:prstGeom>
            <a:solidFill>
              <a:srgbClr val="C0C0C0"/>
            </a:solidFill>
            <a:ln w="9525">
              <a:solidFill>
                <a:schemeClr val="tx1"/>
              </a:solidFill>
              <a:round/>
              <a:headEnd/>
              <a:tailEnd/>
            </a:ln>
          </p:spPr>
          <p:txBody>
            <a:bodyPr wrap="none" anchor="ctr"/>
            <a:lstStyle/>
            <a:p>
              <a:pPr algn="ctr" eaLnBrk="1" hangingPunct="1"/>
              <a:endParaRPr lang="en-US" sz="2000"/>
            </a:p>
            <a:p>
              <a:pPr algn="ctr" eaLnBrk="1" hangingPunct="1"/>
              <a:endParaRPr lang="en-US" sz="2000"/>
            </a:p>
            <a:p>
              <a:pPr algn="ctr" eaLnBrk="1" hangingPunct="1"/>
              <a:endParaRPr lang="en-US" sz="2000"/>
            </a:p>
            <a:p>
              <a:pPr algn="ctr" eaLnBrk="1" hangingPunct="1"/>
              <a:endParaRPr lang="en-US" sz="2000" b="1" u="sng"/>
            </a:p>
            <a:p>
              <a:pPr algn="ctr" eaLnBrk="1" hangingPunct="1"/>
              <a:endParaRPr lang="en-US" b="1"/>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a:p>
              <a:pPr algn="ctr" eaLnBrk="1" hangingPunct="1"/>
              <a:endParaRPr lang="en-US"/>
            </a:p>
          </p:txBody>
        </p:sp>
        <p:sp>
          <p:nvSpPr>
            <p:cNvPr id="19540" name="AutoShape 21"/>
            <p:cNvSpPr>
              <a:spLocks noChangeArrowheads="1"/>
            </p:cNvSpPr>
            <p:nvPr/>
          </p:nvSpPr>
          <p:spPr bwMode="auto">
            <a:xfrm>
              <a:off x="1585" y="1184"/>
              <a:ext cx="1039" cy="377"/>
            </a:xfrm>
            <a:prstGeom prst="roundRect">
              <a:avLst>
                <a:gd name="adj" fmla="val 16667"/>
              </a:avLst>
            </a:prstGeom>
            <a:solidFill>
              <a:srgbClr val="C0C0C0"/>
            </a:solidFill>
            <a:ln w="9525">
              <a:solidFill>
                <a:schemeClr val="tx1"/>
              </a:solidFill>
              <a:round/>
              <a:headEnd/>
              <a:tailEnd/>
            </a:ln>
          </p:spPr>
          <p:txBody>
            <a:bodyPr wrap="none" anchor="ctr"/>
            <a:lstStyle/>
            <a:p>
              <a:pPr algn="ctr" eaLnBrk="1" hangingPunct="1"/>
              <a:endParaRPr lang="en-US">
                <a:latin typeface="Segoe" pitchFamily="34" charset="0"/>
              </a:endParaRPr>
            </a:p>
          </p:txBody>
        </p:sp>
        <p:sp>
          <p:nvSpPr>
            <p:cNvPr id="19541" name="AutoShape 22"/>
            <p:cNvSpPr>
              <a:spLocks noChangeArrowheads="1"/>
            </p:cNvSpPr>
            <p:nvPr/>
          </p:nvSpPr>
          <p:spPr bwMode="auto">
            <a:xfrm>
              <a:off x="1604" y="1685"/>
              <a:ext cx="1009" cy="206"/>
            </a:xfrm>
            <a:prstGeom prst="roundRect">
              <a:avLst>
                <a:gd name="adj" fmla="val 16667"/>
              </a:avLst>
            </a:prstGeom>
            <a:solidFill>
              <a:srgbClr val="C0C0C0"/>
            </a:solidFill>
            <a:ln w="9525">
              <a:solidFill>
                <a:schemeClr val="tx1"/>
              </a:solidFill>
              <a:round/>
              <a:headEnd/>
              <a:tailEnd/>
            </a:ln>
          </p:spPr>
          <p:txBody>
            <a:bodyPr wrap="none" anchor="ctr"/>
            <a:lstStyle/>
            <a:p>
              <a:pPr algn="ctr" eaLnBrk="1" hangingPunct="1"/>
              <a:r>
                <a:rPr lang="en-US" sz="1600"/>
                <a:t>Invoke1</a:t>
              </a:r>
            </a:p>
          </p:txBody>
        </p:sp>
      </p:grpSp>
      <p:grpSp>
        <p:nvGrpSpPr>
          <p:cNvPr id="5" name="Group 23"/>
          <p:cNvGrpSpPr>
            <a:grpSpLocks/>
          </p:cNvGrpSpPr>
          <p:nvPr/>
        </p:nvGrpSpPr>
        <p:grpSpPr bwMode="auto">
          <a:xfrm>
            <a:off x="5113338" y="1679575"/>
            <a:ext cx="4384675" cy="874713"/>
            <a:chOff x="3221" y="1058"/>
            <a:chExt cx="2762" cy="551"/>
          </a:xfrm>
        </p:grpSpPr>
        <p:sp>
          <p:nvSpPr>
            <p:cNvPr id="57368" name="Oval 24"/>
            <p:cNvSpPr>
              <a:spLocks noChangeArrowheads="1"/>
            </p:cNvSpPr>
            <p:nvPr/>
          </p:nvSpPr>
          <p:spPr bwMode="auto">
            <a:xfrm>
              <a:off x="3221" y="1083"/>
              <a:ext cx="192" cy="182"/>
            </a:xfrm>
            <a:prstGeom prst="ellipse">
              <a:avLst/>
            </a:prstGeom>
            <a:solidFill>
              <a:srgbClr val="3366FF">
                <a:alpha val="70000"/>
              </a:srgbClr>
            </a:solidFill>
            <a:ln w="12700" algn="ctr">
              <a:solidFill>
                <a:schemeClr val="accent2"/>
              </a:solidFill>
              <a:round/>
              <a:headEnd/>
              <a:tailEnd/>
            </a:ln>
            <a:effectLst/>
          </p:spPr>
          <p:txBody>
            <a:bodyPr wrap="none" anchor="ctr"/>
            <a:lstStyle/>
            <a:p>
              <a:pPr algn="ctr">
                <a:lnSpc>
                  <a:spcPct val="85000"/>
                </a:lnSpc>
                <a:spcBef>
                  <a:spcPct val="20000"/>
                </a:spcBef>
                <a:defRPr/>
              </a:pPr>
              <a:r>
                <a:rPr lang="en-US">
                  <a:effectLst>
                    <a:outerShdw blurRad="38100" dist="38100" dir="2700000" algn="tl">
                      <a:srgbClr val="FFFFFF"/>
                    </a:outerShdw>
                  </a:effectLst>
                  <a:latin typeface="Segoe" pitchFamily="34" charset="0"/>
                </a:rPr>
                <a:t>2</a:t>
              </a:r>
            </a:p>
          </p:txBody>
        </p:sp>
        <p:sp>
          <p:nvSpPr>
            <p:cNvPr id="19537" name="Text Box 25"/>
            <p:cNvSpPr txBox="1">
              <a:spLocks noChangeArrowheads="1"/>
            </p:cNvSpPr>
            <p:nvPr/>
          </p:nvSpPr>
          <p:spPr bwMode="auto">
            <a:xfrm>
              <a:off x="3485" y="1058"/>
              <a:ext cx="2498" cy="551"/>
            </a:xfrm>
            <a:prstGeom prst="rect">
              <a:avLst/>
            </a:prstGeom>
            <a:noFill/>
            <a:ln w="12700" algn="ctr">
              <a:noFill/>
              <a:miter lim="800000"/>
              <a:headEnd/>
              <a:tailEnd/>
            </a:ln>
          </p:spPr>
          <p:txBody>
            <a:bodyPr>
              <a:spAutoFit/>
            </a:bodyPr>
            <a:lstStyle/>
            <a:p>
              <a:pPr>
                <a:lnSpc>
                  <a:spcPct val="65000"/>
                </a:lnSpc>
                <a:spcBef>
                  <a:spcPct val="20000"/>
                </a:spcBef>
              </a:pPr>
              <a:r>
                <a:rPr lang="en-US" sz="1600" b="1">
                  <a:latin typeface="Segoe" pitchFamily="34" charset="0"/>
                </a:rPr>
                <a:t>Instance Manager:</a:t>
              </a:r>
            </a:p>
            <a:p>
              <a:pPr>
                <a:lnSpc>
                  <a:spcPct val="65000"/>
                </a:lnSpc>
                <a:spcBef>
                  <a:spcPct val="20000"/>
                </a:spcBef>
                <a:buFontTx/>
                <a:buChar char="•"/>
              </a:pPr>
              <a:r>
                <a:rPr lang="en-US" sz="1600">
                  <a:latin typeface="Segoe" pitchFamily="34" charset="0"/>
                </a:rPr>
                <a:t> </a:t>
              </a:r>
              <a:r>
                <a:rPr lang="en-US" sz="1600" b="1">
                  <a:latin typeface="Segoe" pitchFamily="34" charset="0"/>
                </a:rPr>
                <a:t>Loads workflow type</a:t>
              </a:r>
              <a:r>
                <a:rPr lang="en-US" sz="1600">
                  <a:latin typeface="Segoe" pitchFamily="34" charset="0"/>
                </a:rPr>
                <a:t> </a:t>
              </a:r>
            </a:p>
            <a:p>
              <a:pPr>
                <a:lnSpc>
                  <a:spcPct val="65000"/>
                </a:lnSpc>
                <a:spcBef>
                  <a:spcPct val="20000"/>
                </a:spcBef>
                <a:buFontTx/>
                <a:buChar char="•"/>
              </a:pPr>
              <a:r>
                <a:rPr lang="en-US" sz="1600">
                  <a:latin typeface="Segoe" pitchFamily="34" charset="0"/>
                </a:rPr>
                <a:t> </a:t>
              </a:r>
              <a:r>
                <a:rPr lang="en-US" sz="1600" b="1">
                  <a:latin typeface="Segoe" pitchFamily="34" charset="0"/>
                </a:rPr>
                <a:t>Creates instance</a:t>
              </a:r>
            </a:p>
            <a:p>
              <a:pPr>
                <a:lnSpc>
                  <a:spcPct val="65000"/>
                </a:lnSpc>
                <a:spcBef>
                  <a:spcPct val="20000"/>
                </a:spcBef>
                <a:buFontTx/>
                <a:buChar char="•"/>
              </a:pPr>
              <a:r>
                <a:rPr lang="en-US" sz="1600">
                  <a:latin typeface="Segoe" pitchFamily="34" charset="0"/>
                </a:rPr>
                <a:t> </a:t>
              </a:r>
              <a:r>
                <a:rPr lang="en-US" sz="1600" b="1">
                  <a:latin typeface="Segoe" pitchFamily="34" charset="0"/>
                </a:rPr>
                <a:t>Enqueues WF1</a:t>
              </a:r>
              <a:r>
                <a:rPr lang="en-US" sz="1600">
                  <a:latin typeface="Segoe" pitchFamily="34" charset="0"/>
                </a:rPr>
                <a:t> with Scheduler</a:t>
              </a:r>
            </a:p>
          </p:txBody>
        </p:sp>
      </p:grpSp>
      <p:grpSp>
        <p:nvGrpSpPr>
          <p:cNvPr id="6" name="Group 26"/>
          <p:cNvGrpSpPr>
            <a:grpSpLocks/>
          </p:cNvGrpSpPr>
          <p:nvPr/>
        </p:nvGrpSpPr>
        <p:grpSpPr bwMode="auto">
          <a:xfrm>
            <a:off x="5130800" y="2941638"/>
            <a:ext cx="4324350" cy="765175"/>
            <a:chOff x="3232" y="1853"/>
            <a:chExt cx="2724" cy="482"/>
          </a:xfrm>
        </p:grpSpPr>
        <p:sp>
          <p:nvSpPr>
            <p:cNvPr id="57371" name="Oval 27"/>
            <p:cNvSpPr>
              <a:spLocks noChangeArrowheads="1"/>
            </p:cNvSpPr>
            <p:nvPr/>
          </p:nvSpPr>
          <p:spPr bwMode="auto">
            <a:xfrm>
              <a:off x="3232" y="1869"/>
              <a:ext cx="192" cy="182"/>
            </a:xfrm>
            <a:prstGeom prst="ellipse">
              <a:avLst/>
            </a:prstGeom>
            <a:solidFill>
              <a:srgbClr val="3366FF">
                <a:alpha val="70000"/>
              </a:srgbClr>
            </a:solidFill>
            <a:ln w="12700" algn="ctr">
              <a:solidFill>
                <a:schemeClr val="accent2"/>
              </a:solidFill>
              <a:round/>
              <a:headEnd/>
              <a:tailEnd/>
            </a:ln>
            <a:effectLst/>
          </p:spPr>
          <p:txBody>
            <a:bodyPr wrap="none" anchor="ctr"/>
            <a:lstStyle/>
            <a:p>
              <a:pPr algn="ctr">
                <a:lnSpc>
                  <a:spcPct val="85000"/>
                </a:lnSpc>
                <a:spcBef>
                  <a:spcPct val="20000"/>
                </a:spcBef>
                <a:defRPr/>
              </a:pPr>
              <a:r>
                <a:rPr lang="en-US">
                  <a:effectLst>
                    <a:outerShdw blurRad="38100" dist="38100" dir="2700000" algn="tl">
                      <a:srgbClr val="FFFFFF"/>
                    </a:outerShdw>
                  </a:effectLst>
                  <a:latin typeface="Segoe" pitchFamily="34" charset="0"/>
                </a:rPr>
                <a:t>3</a:t>
              </a:r>
            </a:p>
          </p:txBody>
        </p:sp>
        <p:sp>
          <p:nvSpPr>
            <p:cNvPr id="19535" name="Text Box 28"/>
            <p:cNvSpPr txBox="1">
              <a:spLocks noChangeArrowheads="1"/>
            </p:cNvSpPr>
            <p:nvPr/>
          </p:nvSpPr>
          <p:spPr bwMode="auto">
            <a:xfrm>
              <a:off x="3458" y="1853"/>
              <a:ext cx="2498" cy="482"/>
            </a:xfrm>
            <a:prstGeom prst="rect">
              <a:avLst/>
            </a:prstGeom>
            <a:noFill/>
            <a:ln w="12700" algn="ctr">
              <a:noFill/>
              <a:miter lim="800000"/>
              <a:headEnd/>
              <a:tailEnd/>
            </a:ln>
          </p:spPr>
          <p:txBody>
            <a:bodyPr>
              <a:spAutoFit/>
            </a:bodyPr>
            <a:lstStyle/>
            <a:p>
              <a:pPr>
                <a:lnSpc>
                  <a:spcPct val="85000"/>
                </a:lnSpc>
                <a:spcBef>
                  <a:spcPct val="20000"/>
                </a:spcBef>
              </a:pPr>
              <a:r>
                <a:rPr lang="en-US" sz="1600">
                  <a:latin typeface="Segoe" pitchFamily="34" charset="0"/>
                </a:rPr>
                <a:t>Scheduler </a:t>
              </a:r>
              <a:r>
                <a:rPr lang="en-US" sz="1600" b="1">
                  <a:latin typeface="Segoe" pitchFamily="34" charset="0"/>
                </a:rPr>
                <a:t>dequeues WF1</a:t>
              </a:r>
              <a:r>
                <a:rPr lang="en-US" sz="1600">
                  <a:latin typeface="Segoe" pitchFamily="34" charset="0"/>
                </a:rPr>
                <a:t> and calls Executor (SequentialWorkflow base</a:t>
              </a:r>
              <a:r>
                <a:rPr lang="en-US" sz="1600" b="1">
                  <a:latin typeface="Segoe" pitchFamily="34" charset="0"/>
                </a:rPr>
                <a:t>)</a:t>
              </a:r>
            </a:p>
            <a:p>
              <a:pPr>
                <a:lnSpc>
                  <a:spcPct val="85000"/>
                </a:lnSpc>
                <a:spcBef>
                  <a:spcPct val="20000"/>
                </a:spcBef>
              </a:pPr>
              <a:r>
                <a:rPr lang="en-US" sz="1600">
                  <a:latin typeface="Segoe" pitchFamily="34" charset="0"/>
                </a:rPr>
                <a:t>which enqueues Sequence</a:t>
              </a:r>
            </a:p>
          </p:txBody>
        </p:sp>
      </p:grpSp>
      <p:grpSp>
        <p:nvGrpSpPr>
          <p:cNvPr id="7" name="Group 29"/>
          <p:cNvGrpSpPr>
            <a:grpSpLocks/>
          </p:cNvGrpSpPr>
          <p:nvPr/>
        </p:nvGrpSpPr>
        <p:grpSpPr bwMode="auto">
          <a:xfrm>
            <a:off x="1358900" y="4094163"/>
            <a:ext cx="3225800" cy="454025"/>
            <a:chOff x="809" y="2579"/>
            <a:chExt cx="2079" cy="286"/>
          </a:xfrm>
        </p:grpSpPr>
        <p:sp>
          <p:nvSpPr>
            <p:cNvPr id="19532" name="AutoShape 30"/>
            <p:cNvSpPr>
              <a:spLocks noChangeArrowheads="1"/>
            </p:cNvSpPr>
            <p:nvPr/>
          </p:nvSpPr>
          <p:spPr bwMode="auto">
            <a:xfrm>
              <a:off x="827" y="2579"/>
              <a:ext cx="2061" cy="286"/>
            </a:xfrm>
            <a:prstGeom prst="roundRect">
              <a:avLst>
                <a:gd name="adj" fmla="val 9278"/>
              </a:avLst>
            </a:prstGeom>
            <a:solidFill>
              <a:srgbClr val="FF9933"/>
            </a:solidFill>
            <a:ln w="9525">
              <a:solidFill>
                <a:schemeClr val="tx1"/>
              </a:solidFill>
              <a:round/>
              <a:headEnd/>
              <a:tailEnd/>
            </a:ln>
          </p:spPr>
          <p:txBody>
            <a:bodyPr wrap="none" anchor="ctr"/>
            <a:lstStyle/>
            <a:p>
              <a:pPr eaLnBrk="1" hangingPunct="1"/>
              <a:endParaRPr lang="en-US" sz="2400"/>
            </a:p>
            <a:p>
              <a:pPr eaLnBrk="1" hangingPunct="1"/>
              <a:endParaRPr lang="en-US"/>
            </a:p>
            <a:p>
              <a:pPr eaLnBrk="1" hangingPunct="1"/>
              <a:endParaRPr lang="en-US"/>
            </a:p>
          </p:txBody>
        </p:sp>
        <p:sp>
          <p:nvSpPr>
            <p:cNvPr id="19533" name="Text Box 31"/>
            <p:cNvSpPr txBox="1">
              <a:spLocks noChangeArrowheads="1"/>
            </p:cNvSpPr>
            <p:nvPr/>
          </p:nvSpPr>
          <p:spPr bwMode="auto">
            <a:xfrm>
              <a:off x="809" y="2628"/>
              <a:ext cx="680" cy="143"/>
            </a:xfrm>
            <a:prstGeom prst="rect">
              <a:avLst/>
            </a:prstGeom>
            <a:noFill/>
            <a:ln w="12700" algn="ctr">
              <a:noFill/>
              <a:miter lim="800000"/>
              <a:headEnd/>
              <a:tailEnd/>
            </a:ln>
          </p:spPr>
          <p:txBody>
            <a:bodyPr>
              <a:spAutoFit/>
            </a:bodyPr>
            <a:lstStyle/>
            <a:p>
              <a:pPr algn="ctr">
                <a:lnSpc>
                  <a:spcPct val="55000"/>
                </a:lnSpc>
                <a:spcBef>
                  <a:spcPct val="20000"/>
                </a:spcBef>
              </a:pPr>
              <a:r>
                <a:rPr lang="en-US" sz="1600"/>
                <a:t>Activity        </a:t>
              </a:r>
            </a:p>
          </p:txBody>
        </p:sp>
      </p:grpSp>
      <p:sp>
        <p:nvSpPr>
          <p:cNvPr id="57376" name="Text Box 32"/>
          <p:cNvSpPr txBox="1">
            <a:spLocks noChangeArrowheads="1"/>
          </p:cNvSpPr>
          <p:nvPr/>
        </p:nvSpPr>
        <p:spPr bwMode="auto">
          <a:xfrm>
            <a:off x="665163" y="2595563"/>
            <a:ext cx="1030287" cy="300037"/>
          </a:xfrm>
          <a:prstGeom prst="rect">
            <a:avLst/>
          </a:prstGeom>
          <a:noFill/>
          <a:ln w="12700" algn="ctr">
            <a:noFill/>
            <a:miter lim="800000"/>
            <a:headEnd/>
            <a:tailEnd/>
          </a:ln>
        </p:spPr>
        <p:txBody>
          <a:bodyPr wrap="none">
            <a:spAutoFit/>
          </a:bodyPr>
          <a:lstStyle/>
          <a:p>
            <a:pPr algn="ctr">
              <a:lnSpc>
                <a:spcPct val="85000"/>
              </a:lnSpc>
              <a:spcBef>
                <a:spcPct val="20000"/>
              </a:spcBef>
            </a:pPr>
            <a:r>
              <a:rPr lang="en-US" sz="1600">
                <a:latin typeface="Segoe" pitchFamily="34" charset="0"/>
              </a:rPr>
              <a:t>MyWF.dll</a:t>
            </a:r>
          </a:p>
        </p:txBody>
      </p:sp>
      <p:sp>
        <p:nvSpPr>
          <p:cNvPr id="57377" name="Line 33"/>
          <p:cNvSpPr>
            <a:spLocks noChangeShapeType="1"/>
          </p:cNvSpPr>
          <p:nvPr/>
        </p:nvSpPr>
        <p:spPr bwMode="auto">
          <a:xfrm>
            <a:off x="1512888" y="2260600"/>
            <a:ext cx="658812" cy="1588"/>
          </a:xfrm>
          <a:prstGeom prst="line">
            <a:avLst/>
          </a:prstGeom>
          <a:noFill/>
          <a:ln w="34925">
            <a:solidFill>
              <a:schemeClr val="accent2"/>
            </a:solidFill>
            <a:round/>
            <a:headEnd/>
            <a:tailEnd type="triangle" w="med" len="med"/>
          </a:ln>
        </p:spPr>
        <p:txBody>
          <a:bodyPr anchor="ctr"/>
          <a:lstStyle/>
          <a:p>
            <a:endParaRPr lang="en-US"/>
          </a:p>
        </p:txBody>
      </p:sp>
      <p:sp>
        <p:nvSpPr>
          <p:cNvPr id="19477" name="Text Box 34"/>
          <p:cNvSpPr txBox="1">
            <a:spLocks noChangeArrowheads="1"/>
          </p:cNvSpPr>
          <p:nvPr/>
        </p:nvSpPr>
        <p:spPr bwMode="auto">
          <a:xfrm>
            <a:off x="5043488" y="4651375"/>
            <a:ext cx="2081212" cy="403225"/>
          </a:xfrm>
          <a:prstGeom prst="rect">
            <a:avLst/>
          </a:prstGeom>
          <a:noFill/>
          <a:ln w="12700" algn="ctr">
            <a:noFill/>
            <a:miter lim="800000"/>
            <a:headEnd/>
            <a:tailEnd/>
          </a:ln>
        </p:spPr>
        <p:txBody>
          <a:bodyPr wrap="none">
            <a:spAutoFit/>
          </a:bodyPr>
          <a:lstStyle/>
          <a:p>
            <a:pPr algn="ctr">
              <a:lnSpc>
                <a:spcPct val="85000"/>
              </a:lnSpc>
              <a:spcBef>
                <a:spcPct val="20000"/>
              </a:spcBef>
            </a:pPr>
            <a:r>
              <a:rPr lang="en-US" sz="2400" u="sng"/>
              <a:t>Persist to disk</a:t>
            </a:r>
          </a:p>
        </p:txBody>
      </p:sp>
      <p:sp>
        <p:nvSpPr>
          <p:cNvPr id="19478" name="Text Box 35"/>
          <p:cNvSpPr txBox="1">
            <a:spLocks noChangeArrowheads="1"/>
          </p:cNvSpPr>
          <p:nvPr/>
        </p:nvSpPr>
        <p:spPr bwMode="auto">
          <a:xfrm>
            <a:off x="5081588" y="2562225"/>
            <a:ext cx="2490787" cy="403225"/>
          </a:xfrm>
          <a:prstGeom prst="rect">
            <a:avLst/>
          </a:prstGeom>
          <a:noFill/>
          <a:ln w="12700" algn="ctr">
            <a:noFill/>
            <a:miter lim="800000"/>
            <a:headEnd/>
            <a:tailEnd/>
          </a:ln>
        </p:spPr>
        <p:txBody>
          <a:bodyPr wrap="none">
            <a:spAutoFit/>
          </a:bodyPr>
          <a:lstStyle/>
          <a:p>
            <a:pPr algn="ctr">
              <a:lnSpc>
                <a:spcPct val="85000"/>
              </a:lnSpc>
              <a:spcBef>
                <a:spcPct val="20000"/>
              </a:spcBef>
            </a:pPr>
            <a:r>
              <a:rPr lang="en-US" sz="2400" u="sng"/>
              <a:t>Execute until idle</a:t>
            </a:r>
          </a:p>
        </p:txBody>
      </p:sp>
      <p:sp>
        <p:nvSpPr>
          <p:cNvPr id="19479" name="Text Box 36"/>
          <p:cNvSpPr txBox="1">
            <a:spLocks noChangeArrowheads="1"/>
          </p:cNvSpPr>
          <p:nvPr/>
        </p:nvSpPr>
        <p:spPr bwMode="auto">
          <a:xfrm>
            <a:off x="5068888" y="946150"/>
            <a:ext cx="2320925" cy="403225"/>
          </a:xfrm>
          <a:prstGeom prst="rect">
            <a:avLst/>
          </a:prstGeom>
          <a:noFill/>
          <a:ln w="12700" algn="ctr">
            <a:noFill/>
            <a:miter lim="800000"/>
            <a:headEnd/>
            <a:tailEnd/>
          </a:ln>
        </p:spPr>
        <p:txBody>
          <a:bodyPr wrap="none">
            <a:spAutoFit/>
          </a:bodyPr>
          <a:lstStyle/>
          <a:p>
            <a:pPr algn="ctr">
              <a:lnSpc>
                <a:spcPct val="85000"/>
              </a:lnSpc>
              <a:spcBef>
                <a:spcPct val="20000"/>
              </a:spcBef>
            </a:pPr>
            <a:r>
              <a:rPr lang="en-US" sz="2400" u="sng"/>
              <a:t>Create instance</a:t>
            </a:r>
          </a:p>
        </p:txBody>
      </p:sp>
      <p:sp>
        <p:nvSpPr>
          <p:cNvPr id="57381" name="Text Box 37"/>
          <p:cNvSpPr txBox="1">
            <a:spLocks noChangeArrowheads="1"/>
          </p:cNvSpPr>
          <p:nvPr/>
        </p:nvSpPr>
        <p:spPr bwMode="auto">
          <a:xfrm>
            <a:off x="2825750" y="2125663"/>
            <a:ext cx="917575" cy="300037"/>
          </a:xfrm>
          <a:prstGeom prst="rect">
            <a:avLst/>
          </a:prstGeom>
          <a:noFill/>
          <a:ln w="12700" algn="ctr">
            <a:noFill/>
            <a:miter lim="800000"/>
            <a:headEnd/>
            <a:tailEnd/>
          </a:ln>
        </p:spPr>
        <p:txBody>
          <a:bodyPr wrap="none">
            <a:spAutoFit/>
          </a:bodyPr>
          <a:lstStyle/>
          <a:p>
            <a:pPr algn="ctr">
              <a:lnSpc>
                <a:spcPct val="85000"/>
              </a:lnSpc>
              <a:spcBef>
                <a:spcPct val="20000"/>
              </a:spcBef>
            </a:pPr>
            <a:r>
              <a:rPr lang="en-US" sz="1600"/>
              <a:t>Execute</a:t>
            </a:r>
          </a:p>
        </p:txBody>
      </p:sp>
      <p:sp>
        <p:nvSpPr>
          <p:cNvPr id="57382" name="Text Box 38"/>
          <p:cNvSpPr txBox="1">
            <a:spLocks noChangeArrowheads="1"/>
          </p:cNvSpPr>
          <p:nvPr/>
        </p:nvSpPr>
        <p:spPr bwMode="auto">
          <a:xfrm>
            <a:off x="2746375" y="1524000"/>
            <a:ext cx="1096963" cy="300038"/>
          </a:xfrm>
          <a:prstGeom prst="rect">
            <a:avLst/>
          </a:prstGeom>
          <a:noFill/>
          <a:ln w="12700" algn="ctr">
            <a:noFill/>
            <a:miter lim="800000"/>
            <a:headEnd/>
            <a:tailEnd/>
          </a:ln>
        </p:spPr>
        <p:txBody>
          <a:bodyPr wrap="none">
            <a:spAutoFit/>
          </a:bodyPr>
          <a:lstStyle/>
          <a:p>
            <a:pPr algn="ctr">
              <a:lnSpc>
                <a:spcPct val="85000"/>
              </a:lnSpc>
              <a:spcBef>
                <a:spcPct val="20000"/>
              </a:spcBef>
            </a:pPr>
            <a:r>
              <a:rPr lang="en-US" sz="1600"/>
              <a:t>Sequence</a:t>
            </a:r>
          </a:p>
        </p:txBody>
      </p:sp>
      <p:sp>
        <p:nvSpPr>
          <p:cNvPr id="57383" name="AutoShape 39"/>
          <p:cNvSpPr>
            <a:spLocks noChangeArrowheads="1"/>
          </p:cNvSpPr>
          <p:nvPr/>
        </p:nvSpPr>
        <p:spPr bwMode="auto">
          <a:xfrm>
            <a:off x="3252788" y="4186238"/>
            <a:ext cx="1249362" cy="304800"/>
          </a:xfrm>
          <a:prstGeom prst="roundRect">
            <a:avLst>
              <a:gd name="adj" fmla="val 9278"/>
            </a:avLst>
          </a:prstGeom>
          <a:solidFill>
            <a:srgbClr val="FF9933"/>
          </a:solidFill>
          <a:ln w="9525">
            <a:noFill/>
            <a:round/>
            <a:headEnd/>
            <a:tailEnd/>
          </a:ln>
        </p:spPr>
        <p:txBody>
          <a:bodyPr wrap="none" anchor="ctr"/>
          <a:lstStyle/>
          <a:p>
            <a:pPr algn="ctr" eaLnBrk="1" hangingPunct="1"/>
            <a:endParaRPr lang="en-US" sz="2400"/>
          </a:p>
          <a:p>
            <a:pPr algn="ctr" eaLnBrk="1" hangingPunct="1"/>
            <a:endParaRPr lang="en-US"/>
          </a:p>
          <a:p>
            <a:pPr algn="ctr" eaLnBrk="1" hangingPunct="1"/>
            <a:endParaRPr lang="en-US"/>
          </a:p>
        </p:txBody>
      </p:sp>
      <p:sp>
        <p:nvSpPr>
          <p:cNvPr id="57384" name="Text Box 40"/>
          <p:cNvSpPr txBox="1">
            <a:spLocks noChangeArrowheads="1"/>
          </p:cNvSpPr>
          <p:nvPr/>
        </p:nvSpPr>
        <p:spPr bwMode="auto">
          <a:xfrm>
            <a:off x="3522663" y="4113213"/>
            <a:ext cx="646112" cy="300037"/>
          </a:xfrm>
          <a:prstGeom prst="rect">
            <a:avLst/>
          </a:prstGeom>
          <a:noFill/>
          <a:ln w="12700" algn="ctr">
            <a:noFill/>
            <a:miter lim="800000"/>
            <a:headEnd/>
            <a:tailEnd/>
          </a:ln>
        </p:spPr>
        <p:txBody>
          <a:bodyPr wrap="none">
            <a:spAutoFit/>
          </a:bodyPr>
          <a:lstStyle/>
          <a:p>
            <a:pPr algn="ctr">
              <a:lnSpc>
                <a:spcPct val="85000"/>
              </a:lnSpc>
              <a:spcBef>
                <a:spcPct val="20000"/>
              </a:spcBef>
            </a:pPr>
            <a:r>
              <a:rPr lang="en-US" sz="1600"/>
              <a:t>Save</a:t>
            </a:r>
          </a:p>
        </p:txBody>
      </p:sp>
      <p:grpSp>
        <p:nvGrpSpPr>
          <p:cNvPr id="8" name="Group 41"/>
          <p:cNvGrpSpPr>
            <a:grpSpLocks/>
          </p:cNvGrpSpPr>
          <p:nvPr/>
        </p:nvGrpSpPr>
        <p:grpSpPr bwMode="auto">
          <a:xfrm>
            <a:off x="1354138" y="3228975"/>
            <a:ext cx="3221037" cy="393700"/>
            <a:chOff x="853" y="2034"/>
            <a:chExt cx="2029" cy="248"/>
          </a:xfrm>
        </p:grpSpPr>
        <p:sp>
          <p:nvSpPr>
            <p:cNvPr id="19529" name="AutoShape 42"/>
            <p:cNvSpPr>
              <a:spLocks noChangeArrowheads="1"/>
            </p:cNvSpPr>
            <p:nvPr/>
          </p:nvSpPr>
          <p:spPr bwMode="auto">
            <a:xfrm>
              <a:off x="877" y="2034"/>
              <a:ext cx="2005" cy="248"/>
            </a:xfrm>
            <a:prstGeom prst="roundRect">
              <a:avLst>
                <a:gd name="adj" fmla="val 9278"/>
              </a:avLst>
            </a:prstGeom>
            <a:solidFill>
              <a:srgbClr val="FF9933"/>
            </a:solidFill>
            <a:ln w="9525">
              <a:solidFill>
                <a:schemeClr val="tx1"/>
              </a:solidFill>
              <a:round/>
              <a:headEnd/>
              <a:tailEnd/>
            </a:ln>
          </p:spPr>
          <p:txBody>
            <a:bodyPr wrap="none" anchor="ctr"/>
            <a:lstStyle/>
            <a:p>
              <a:pPr eaLnBrk="1" hangingPunct="1"/>
              <a:endParaRPr lang="en-US" sz="2000"/>
            </a:p>
            <a:p>
              <a:pPr eaLnBrk="1" hangingPunct="1"/>
              <a:endParaRPr lang="en-US"/>
            </a:p>
            <a:p>
              <a:pPr eaLnBrk="1" hangingPunct="1"/>
              <a:endParaRPr lang="en-US"/>
            </a:p>
          </p:txBody>
        </p:sp>
        <p:sp>
          <p:nvSpPr>
            <p:cNvPr id="19530" name="Text Box 43"/>
            <p:cNvSpPr txBox="1">
              <a:spLocks noChangeArrowheads="1"/>
            </p:cNvSpPr>
            <p:nvPr/>
          </p:nvSpPr>
          <p:spPr bwMode="auto">
            <a:xfrm>
              <a:off x="853" y="2068"/>
              <a:ext cx="1314" cy="189"/>
            </a:xfrm>
            <a:prstGeom prst="rect">
              <a:avLst/>
            </a:prstGeom>
            <a:noFill/>
            <a:ln w="12700" algn="ctr">
              <a:noFill/>
              <a:miter lim="800000"/>
              <a:headEnd/>
              <a:tailEnd/>
            </a:ln>
          </p:spPr>
          <p:txBody>
            <a:bodyPr>
              <a:spAutoFit/>
            </a:bodyPr>
            <a:lstStyle/>
            <a:p>
              <a:pPr algn="ctr">
                <a:lnSpc>
                  <a:spcPct val="85000"/>
                </a:lnSpc>
                <a:spcBef>
                  <a:spcPct val="20000"/>
                </a:spcBef>
              </a:pPr>
              <a:r>
                <a:rPr lang="en-US" sz="1600"/>
                <a:t>SequentialWorkflow</a:t>
              </a:r>
            </a:p>
          </p:txBody>
        </p:sp>
        <p:sp>
          <p:nvSpPr>
            <p:cNvPr id="19531" name="Text Box 44"/>
            <p:cNvSpPr txBox="1">
              <a:spLocks noChangeArrowheads="1"/>
            </p:cNvSpPr>
            <p:nvPr/>
          </p:nvSpPr>
          <p:spPr bwMode="auto">
            <a:xfrm>
              <a:off x="2150" y="2062"/>
              <a:ext cx="578" cy="189"/>
            </a:xfrm>
            <a:prstGeom prst="rect">
              <a:avLst/>
            </a:prstGeom>
            <a:noFill/>
            <a:ln w="12700" algn="ctr">
              <a:noFill/>
              <a:miter lim="800000"/>
              <a:headEnd/>
              <a:tailEnd/>
            </a:ln>
          </p:spPr>
          <p:txBody>
            <a:bodyPr wrap="none">
              <a:spAutoFit/>
            </a:bodyPr>
            <a:lstStyle/>
            <a:p>
              <a:pPr algn="ctr">
                <a:lnSpc>
                  <a:spcPct val="85000"/>
                </a:lnSpc>
                <a:spcBef>
                  <a:spcPct val="20000"/>
                </a:spcBef>
              </a:pPr>
              <a:r>
                <a:rPr lang="en-US" sz="1600"/>
                <a:t>Execute</a:t>
              </a:r>
            </a:p>
          </p:txBody>
        </p:sp>
      </p:grpSp>
      <p:grpSp>
        <p:nvGrpSpPr>
          <p:cNvPr id="9" name="Group 45"/>
          <p:cNvGrpSpPr>
            <a:grpSpLocks/>
          </p:cNvGrpSpPr>
          <p:nvPr/>
        </p:nvGrpSpPr>
        <p:grpSpPr bwMode="auto">
          <a:xfrm>
            <a:off x="1376363" y="3663950"/>
            <a:ext cx="3195637" cy="409575"/>
            <a:chOff x="829" y="2308"/>
            <a:chExt cx="2051" cy="258"/>
          </a:xfrm>
        </p:grpSpPr>
        <p:sp>
          <p:nvSpPr>
            <p:cNvPr id="19527" name="AutoShape 46"/>
            <p:cNvSpPr>
              <a:spLocks noChangeArrowheads="1"/>
            </p:cNvSpPr>
            <p:nvPr/>
          </p:nvSpPr>
          <p:spPr bwMode="auto">
            <a:xfrm>
              <a:off x="829" y="2308"/>
              <a:ext cx="2051" cy="258"/>
            </a:xfrm>
            <a:prstGeom prst="roundRect">
              <a:avLst>
                <a:gd name="adj" fmla="val 9278"/>
              </a:avLst>
            </a:prstGeom>
            <a:solidFill>
              <a:srgbClr val="FF9933"/>
            </a:solidFill>
            <a:ln w="9525">
              <a:solidFill>
                <a:schemeClr val="tx1"/>
              </a:solidFill>
              <a:round/>
              <a:headEnd/>
              <a:tailEnd/>
            </a:ln>
          </p:spPr>
          <p:txBody>
            <a:bodyPr wrap="none" anchor="ctr"/>
            <a:lstStyle/>
            <a:p>
              <a:pPr eaLnBrk="1" hangingPunct="1"/>
              <a:endParaRPr lang="en-US" sz="2000"/>
            </a:p>
            <a:p>
              <a:pPr eaLnBrk="1" hangingPunct="1"/>
              <a:endParaRPr lang="en-US"/>
            </a:p>
            <a:p>
              <a:pPr eaLnBrk="1" hangingPunct="1"/>
              <a:endParaRPr lang="en-US"/>
            </a:p>
          </p:txBody>
        </p:sp>
        <p:sp>
          <p:nvSpPr>
            <p:cNvPr id="19528" name="Text Box 47"/>
            <p:cNvSpPr txBox="1">
              <a:spLocks noChangeArrowheads="1"/>
            </p:cNvSpPr>
            <p:nvPr/>
          </p:nvSpPr>
          <p:spPr bwMode="auto">
            <a:xfrm>
              <a:off x="852" y="2352"/>
              <a:ext cx="704" cy="189"/>
            </a:xfrm>
            <a:prstGeom prst="rect">
              <a:avLst/>
            </a:prstGeom>
            <a:noFill/>
            <a:ln w="12700" algn="ctr">
              <a:noFill/>
              <a:miter lim="800000"/>
              <a:headEnd/>
              <a:tailEnd/>
            </a:ln>
          </p:spPr>
          <p:txBody>
            <a:bodyPr wrap="none">
              <a:spAutoFit/>
            </a:bodyPr>
            <a:lstStyle/>
            <a:p>
              <a:pPr algn="ctr">
                <a:lnSpc>
                  <a:spcPct val="85000"/>
                </a:lnSpc>
                <a:spcBef>
                  <a:spcPct val="20000"/>
                </a:spcBef>
              </a:pPr>
              <a:r>
                <a:rPr lang="en-US" sz="1600"/>
                <a:t>Sequence</a:t>
              </a:r>
            </a:p>
          </p:txBody>
        </p:sp>
      </p:grpSp>
      <p:sp>
        <p:nvSpPr>
          <p:cNvPr id="57392" name="Text Box 48"/>
          <p:cNvSpPr txBox="1">
            <a:spLocks noChangeArrowheads="1"/>
          </p:cNvSpPr>
          <p:nvPr/>
        </p:nvSpPr>
        <p:spPr bwMode="auto">
          <a:xfrm>
            <a:off x="3381375" y="3709988"/>
            <a:ext cx="917575" cy="300037"/>
          </a:xfrm>
          <a:prstGeom prst="rect">
            <a:avLst/>
          </a:prstGeom>
          <a:noFill/>
          <a:ln w="12700" algn="ctr">
            <a:noFill/>
            <a:miter lim="800000"/>
            <a:headEnd/>
            <a:tailEnd/>
          </a:ln>
        </p:spPr>
        <p:txBody>
          <a:bodyPr wrap="none">
            <a:spAutoFit/>
          </a:bodyPr>
          <a:lstStyle/>
          <a:p>
            <a:pPr algn="ctr">
              <a:lnSpc>
                <a:spcPct val="85000"/>
              </a:lnSpc>
              <a:spcBef>
                <a:spcPct val="20000"/>
              </a:spcBef>
            </a:pPr>
            <a:r>
              <a:rPr lang="en-US" sz="1600"/>
              <a:t>Execute</a:t>
            </a:r>
          </a:p>
        </p:txBody>
      </p:sp>
      <p:sp>
        <p:nvSpPr>
          <p:cNvPr id="57393" name="Text Box 49"/>
          <p:cNvSpPr txBox="1">
            <a:spLocks noChangeArrowheads="1"/>
          </p:cNvSpPr>
          <p:nvPr/>
        </p:nvSpPr>
        <p:spPr bwMode="auto">
          <a:xfrm>
            <a:off x="2763838" y="1881188"/>
            <a:ext cx="1087437" cy="300037"/>
          </a:xfrm>
          <a:prstGeom prst="rect">
            <a:avLst/>
          </a:prstGeom>
          <a:noFill/>
          <a:ln w="12700" algn="ctr">
            <a:noFill/>
            <a:miter lim="800000"/>
            <a:headEnd/>
            <a:tailEnd/>
          </a:ln>
        </p:spPr>
        <p:txBody>
          <a:bodyPr wrap="none">
            <a:spAutoFit/>
          </a:bodyPr>
          <a:lstStyle/>
          <a:p>
            <a:pPr algn="ctr">
              <a:lnSpc>
                <a:spcPct val="85000"/>
              </a:lnSpc>
              <a:spcBef>
                <a:spcPct val="20000"/>
              </a:spcBef>
            </a:pPr>
            <a:r>
              <a:rPr lang="en-US" sz="1600"/>
              <a:t>OnEvent1</a:t>
            </a:r>
          </a:p>
        </p:txBody>
      </p:sp>
      <p:sp>
        <p:nvSpPr>
          <p:cNvPr id="57394" name="Text Box 50"/>
          <p:cNvSpPr txBox="1">
            <a:spLocks noChangeArrowheads="1"/>
          </p:cNvSpPr>
          <p:nvPr/>
        </p:nvSpPr>
        <p:spPr bwMode="auto">
          <a:xfrm>
            <a:off x="2565400" y="1325563"/>
            <a:ext cx="1438275" cy="300037"/>
          </a:xfrm>
          <a:prstGeom prst="rect">
            <a:avLst/>
          </a:prstGeom>
          <a:noFill/>
          <a:ln w="12700" algn="ctr">
            <a:noFill/>
            <a:miter lim="800000"/>
            <a:headEnd/>
            <a:tailEnd/>
          </a:ln>
        </p:spPr>
        <p:txBody>
          <a:bodyPr wrap="none">
            <a:spAutoFit/>
          </a:bodyPr>
          <a:lstStyle/>
          <a:p>
            <a:pPr algn="ctr">
              <a:lnSpc>
                <a:spcPct val="85000"/>
              </a:lnSpc>
              <a:spcBef>
                <a:spcPct val="20000"/>
              </a:spcBef>
            </a:pPr>
            <a:r>
              <a:rPr lang="en-US" sz="1600"/>
              <a:t>WF1 Instance</a:t>
            </a:r>
          </a:p>
        </p:txBody>
      </p:sp>
      <p:grpSp>
        <p:nvGrpSpPr>
          <p:cNvPr id="10" name="Group 51"/>
          <p:cNvGrpSpPr>
            <a:grpSpLocks/>
          </p:cNvGrpSpPr>
          <p:nvPr/>
        </p:nvGrpSpPr>
        <p:grpSpPr bwMode="auto">
          <a:xfrm>
            <a:off x="4116388" y="5972175"/>
            <a:ext cx="612775" cy="581025"/>
            <a:chOff x="2593" y="3762"/>
            <a:chExt cx="386" cy="366"/>
          </a:xfrm>
        </p:grpSpPr>
        <p:sp>
          <p:nvSpPr>
            <p:cNvPr id="19525" name="AutoShape 52"/>
            <p:cNvSpPr>
              <a:spLocks noChangeArrowheads="1"/>
            </p:cNvSpPr>
            <p:nvPr/>
          </p:nvSpPr>
          <p:spPr bwMode="auto">
            <a:xfrm>
              <a:off x="2601" y="3762"/>
              <a:ext cx="348" cy="366"/>
            </a:xfrm>
            <a:prstGeom prst="flowChartMagneticDisk">
              <a:avLst/>
            </a:prstGeom>
            <a:solidFill>
              <a:srgbClr val="969696">
                <a:alpha val="70195"/>
              </a:srgbClr>
            </a:solidFill>
            <a:ln w="12700">
              <a:solidFill>
                <a:schemeClr val="bg2"/>
              </a:solidFill>
              <a:round/>
              <a:headEnd/>
              <a:tailEnd/>
            </a:ln>
          </p:spPr>
          <p:txBody>
            <a:bodyPr wrap="none" anchor="ctr"/>
            <a:lstStyle/>
            <a:p>
              <a:endParaRPr lang="en-US"/>
            </a:p>
          </p:txBody>
        </p:sp>
        <p:sp>
          <p:nvSpPr>
            <p:cNvPr id="19526" name="Text Box 53"/>
            <p:cNvSpPr txBox="1">
              <a:spLocks noChangeArrowheads="1"/>
            </p:cNvSpPr>
            <p:nvPr/>
          </p:nvSpPr>
          <p:spPr bwMode="auto">
            <a:xfrm>
              <a:off x="2593" y="3898"/>
              <a:ext cx="386" cy="189"/>
            </a:xfrm>
            <a:prstGeom prst="rect">
              <a:avLst/>
            </a:prstGeom>
            <a:noFill/>
            <a:ln w="12700" algn="ctr">
              <a:noFill/>
              <a:miter lim="800000"/>
              <a:headEnd/>
              <a:tailEnd/>
            </a:ln>
          </p:spPr>
          <p:txBody>
            <a:bodyPr wrap="none">
              <a:spAutoFit/>
            </a:bodyPr>
            <a:lstStyle/>
            <a:p>
              <a:pPr algn="ctr">
                <a:lnSpc>
                  <a:spcPct val="85000"/>
                </a:lnSpc>
                <a:spcBef>
                  <a:spcPct val="20000"/>
                </a:spcBef>
              </a:pPr>
              <a:r>
                <a:rPr lang="en-US" sz="1600"/>
                <a:t>WF1</a:t>
              </a:r>
            </a:p>
          </p:txBody>
        </p:sp>
      </p:grpSp>
      <p:grpSp>
        <p:nvGrpSpPr>
          <p:cNvPr id="11" name="Group 54"/>
          <p:cNvGrpSpPr>
            <a:grpSpLocks/>
          </p:cNvGrpSpPr>
          <p:nvPr/>
        </p:nvGrpSpPr>
        <p:grpSpPr bwMode="auto">
          <a:xfrm>
            <a:off x="1384300" y="5108575"/>
            <a:ext cx="3171825" cy="757238"/>
            <a:chOff x="844" y="3218"/>
            <a:chExt cx="2092" cy="477"/>
          </a:xfrm>
        </p:grpSpPr>
        <p:sp>
          <p:nvSpPr>
            <p:cNvPr id="19520" name="AutoShape 55"/>
            <p:cNvSpPr>
              <a:spLocks noChangeArrowheads="1"/>
            </p:cNvSpPr>
            <p:nvPr/>
          </p:nvSpPr>
          <p:spPr bwMode="auto">
            <a:xfrm>
              <a:off x="858" y="3218"/>
              <a:ext cx="2078" cy="477"/>
            </a:xfrm>
            <a:prstGeom prst="roundRect">
              <a:avLst>
                <a:gd name="adj" fmla="val 9278"/>
              </a:avLst>
            </a:prstGeom>
            <a:solidFill>
              <a:srgbClr val="FF9933"/>
            </a:solidFill>
            <a:ln w="9525">
              <a:solidFill>
                <a:schemeClr val="tx1"/>
              </a:solidFill>
              <a:round/>
              <a:headEnd/>
              <a:tailEnd/>
            </a:ln>
          </p:spPr>
          <p:txBody>
            <a:bodyPr wrap="none" anchor="ctr"/>
            <a:lstStyle/>
            <a:p>
              <a:pPr eaLnBrk="1" hangingPunct="1"/>
              <a:endParaRPr lang="en-US"/>
            </a:p>
            <a:p>
              <a:pPr eaLnBrk="1" hangingPunct="1"/>
              <a:endParaRPr lang="en-US" sz="1600"/>
            </a:p>
            <a:p>
              <a:pPr eaLnBrk="1" hangingPunct="1"/>
              <a:endParaRPr lang="en-US" sz="2000"/>
            </a:p>
            <a:p>
              <a:pPr eaLnBrk="1" hangingPunct="1"/>
              <a:endParaRPr lang="en-US"/>
            </a:p>
          </p:txBody>
        </p:sp>
        <p:sp>
          <p:nvSpPr>
            <p:cNvPr id="19521" name="Rectangle 56"/>
            <p:cNvSpPr>
              <a:spLocks noChangeArrowheads="1"/>
            </p:cNvSpPr>
            <p:nvPr/>
          </p:nvSpPr>
          <p:spPr bwMode="auto">
            <a:xfrm>
              <a:off x="1758" y="3400"/>
              <a:ext cx="1075" cy="218"/>
            </a:xfrm>
            <a:prstGeom prst="rect">
              <a:avLst/>
            </a:prstGeom>
            <a:solidFill>
              <a:srgbClr val="ACACC8"/>
            </a:solidFill>
            <a:ln w="12700" algn="ctr">
              <a:solidFill>
                <a:schemeClr val="bg2"/>
              </a:solidFill>
              <a:miter lim="800000"/>
              <a:headEnd/>
              <a:tailEnd/>
            </a:ln>
          </p:spPr>
          <p:txBody>
            <a:bodyPr wrap="none" anchor="ctr"/>
            <a:lstStyle/>
            <a:p>
              <a:endParaRPr lang="en-US"/>
            </a:p>
          </p:txBody>
        </p:sp>
        <p:sp>
          <p:nvSpPr>
            <p:cNvPr id="19522" name="Rectangle 57"/>
            <p:cNvSpPr>
              <a:spLocks noChangeArrowheads="1"/>
            </p:cNvSpPr>
            <p:nvPr/>
          </p:nvSpPr>
          <p:spPr bwMode="auto">
            <a:xfrm>
              <a:off x="1707" y="3358"/>
              <a:ext cx="1084" cy="218"/>
            </a:xfrm>
            <a:prstGeom prst="rect">
              <a:avLst/>
            </a:prstGeom>
            <a:solidFill>
              <a:srgbClr val="ACACC8"/>
            </a:solidFill>
            <a:ln w="12700" algn="ctr">
              <a:solidFill>
                <a:schemeClr val="bg2"/>
              </a:solidFill>
              <a:miter lim="800000"/>
              <a:headEnd/>
              <a:tailEnd/>
            </a:ln>
          </p:spPr>
          <p:txBody>
            <a:bodyPr wrap="none" anchor="ctr"/>
            <a:lstStyle/>
            <a:p>
              <a:endParaRPr lang="en-US"/>
            </a:p>
          </p:txBody>
        </p:sp>
        <p:sp>
          <p:nvSpPr>
            <p:cNvPr id="19523" name="Text Box 58"/>
            <p:cNvSpPr txBox="1">
              <a:spLocks noChangeArrowheads="1"/>
            </p:cNvSpPr>
            <p:nvPr/>
          </p:nvSpPr>
          <p:spPr bwMode="auto">
            <a:xfrm>
              <a:off x="844" y="3303"/>
              <a:ext cx="794" cy="143"/>
            </a:xfrm>
            <a:prstGeom prst="rect">
              <a:avLst/>
            </a:prstGeom>
            <a:noFill/>
            <a:ln w="12700" algn="ctr">
              <a:noFill/>
              <a:miter lim="800000"/>
              <a:headEnd/>
              <a:tailEnd/>
            </a:ln>
          </p:spPr>
          <p:txBody>
            <a:bodyPr>
              <a:spAutoFit/>
            </a:bodyPr>
            <a:lstStyle/>
            <a:p>
              <a:pPr algn="ctr">
                <a:lnSpc>
                  <a:spcPct val="55000"/>
                </a:lnSpc>
                <a:spcBef>
                  <a:spcPct val="20000"/>
                </a:spcBef>
              </a:pPr>
              <a:r>
                <a:rPr lang="en-US" sz="1600"/>
                <a:t>Scheduler        </a:t>
              </a:r>
            </a:p>
          </p:txBody>
        </p:sp>
        <p:sp>
          <p:nvSpPr>
            <p:cNvPr id="19524" name="Rectangle 59"/>
            <p:cNvSpPr>
              <a:spLocks noChangeArrowheads="1"/>
            </p:cNvSpPr>
            <p:nvPr/>
          </p:nvSpPr>
          <p:spPr bwMode="auto">
            <a:xfrm>
              <a:off x="1644" y="3272"/>
              <a:ext cx="1113" cy="246"/>
            </a:xfrm>
            <a:prstGeom prst="rect">
              <a:avLst/>
            </a:prstGeom>
            <a:solidFill>
              <a:srgbClr val="ACACC8"/>
            </a:solidFill>
            <a:ln w="12700" algn="ctr">
              <a:solidFill>
                <a:schemeClr val="bg2"/>
              </a:solidFill>
              <a:miter lim="800000"/>
              <a:headEnd/>
              <a:tailEnd/>
            </a:ln>
          </p:spPr>
          <p:txBody>
            <a:bodyPr wrap="none" anchor="ctr"/>
            <a:lstStyle/>
            <a:p>
              <a:endParaRPr lang="en-US"/>
            </a:p>
          </p:txBody>
        </p:sp>
      </p:grpSp>
      <p:sp>
        <p:nvSpPr>
          <p:cNvPr id="57404" name="Text Box 60"/>
          <p:cNvSpPr txBox="1">
            <a:spLocks noChangeArrowheads="1"/>
          </p:cNvSpPr>
          <p:nvPr/>
        </p:nvSpPr>
        <p:spPr bwMode="auto">
          <a:xfrm>
            <a:off x="3140075" y="5218113"/>
            <a:ext cx="1096963" cy="300037"/>
          </a:xfrm>
          <a:prstGeom prst="rect">
            <a:avLst/>
          </a:prstGeom>
          <a:noFill/>
          <a:ln w="12700" algn="ctr">
            <a:noFill/>
            <a:miter lim="800000"/>
            <a:headEnd/>
            <a:tailEnd/>
          </a:ln>
        </p:spPr>
        <p:txBody>
          <a:bodyPr wrap="none">
            <a:spAutoFit/>
          </a:bodyPr>
          <a:lstStyle/>
          <a:p>
            <a:pPr algn="ctr">
              <a:lnSpc>
                <a:spcPct val="85000"/>
              </a:lnSpc>
              <a:spcBef>
                <a:spcPct val="20000"/>
              </a:spcBef>
            </a:pPr>
            <a:r>
              <a:rPr lang="en-US" sz="1600"/>
              <a:t>Sequence</a:t>
            </a:r>
          </a:p>
        </p:txBody>
      </p:sp>
      <p:sp>
        <p:nvSpPr>
          <p:cNvPr id="57405" name="Text Box 61"/>
          <p:cNvSpPr txBox="1">
            <a:spLocks noChangeArrowheads="1"/>
          </p:cNvSpPr>
          <p:nvPr/>
        </p:nvSpPr>
        <p:spPr bwMode="auto">
          <a:xfrm>
            <a:off x="3009900" y="5316538"/>
            <a:ext cx="1087438" cy="300037"/>
          </a:xfrm>
          <a:prstGeom prst="rect">
            <a:avLst/>
          </a:prstGeom>
          <a:noFill/>
          <a:ln w="12700" algn="ctr">
            <a:noFill/>
            <a:miter lim="800000"/>
            <a:headEnd/>
            <a:tailEnd/>
          </a:ln>
        </p:spPr>
        <p:txBody>
          <a:bodyPr wrap="none">
            <a:spAutoFit/>
          </a:bodyPr>
          <a:lstStyle/>
          <a:p>
            <a:pPr algn="ctr">
              <a:lnSpc>
                <a:spcPct val="85000"/>
              </a:lnSpc>
              <a:spcBef>
                <a:spcPct val="20000"/>
              </a:spcBef>
            </a:pPr>
            <a:r>
              <a:rPr lang="en-US" sz="1600"/>
              <a:t>OnEvent1</a:t>
            </a:r>
          </a:p>
        </p:txBody>
      </p:sp>
      <p:sp>
        <p:nvSpPr>
          <p:cNvPr id="57406" name="Text Box 62"/>
          <p:cNvSpPr txBox="1">
            <a:spLocks noChangeArrowheads="1"/>
          </p:cNvSpPr>
          <p:nvPr/>
        </p:nvSpPr>
        <p:spPr bwMode="auto">
          <a:xfrm>
            <a:off x="2887663" y="5230813"/>
            <a:ext cx="612775" cy="300037"/>
          </a:xfrm>
          <a:prstGeom prst="rect">
            <a:avLst/>
          </a:prstGeom>
          <a:noFill/>
          <a:ln w="12700" algn="ctr">
            <a:noFill/>
            <a:miter lim="800000"/>
            <a:headEnd/>
            <a:tailEnd/>
          </a:ln>
        </p:spPr>
        <p:txBody>
          <a:bodyPr wrap="none">
            <a:spAutoFit/>
          </a:bodyPr>
          <a:lstStyle/>
          <a:p>
            <a:pPr algn="ctr">
              <a:lnSpc>
                <a:spcPct val="85000"/>
              </a:lnSpc>
              <a:spcBef>
                <a:spcPct val="20000"/>
              </a:spcBef>
            </a:pPr>
            <a:r>
              <a:rPr lang="en-US" sz="1600"/>
              <a:t>WF1</a:t>
            </a:r>
          </a:p>
        </p:txBody>
      </p:sp>
      <p:sp>
        <p:nvSpPr>
          <p:cNvPr id="57407" name="Line 63"/>
          <p:cNvSpPr>
            <a:spLocks noChangeShapeType="1"/>
          </p:cNvSpPr>
          <p:nvPr/>
        </p:nvSpPr>
        <p:spPr bwMode="auto">
          <a:xfrm>
            <a:off x="1930400" y="1373188"/>
            <a:ext cx="0" cy="3421062"/>
          </a:xfrm>
          <a:prstGeom prst="line">
            <a:avLst/>
          </a:prstGeom>
          <a:noFill/>
          <a:ln w="34925">
            <a:solidFill>
              <a:schemeClr val="accent2"/>
            </a:solidFill>
            <a:round/>
            <a:headEnd/>
            <a:tailEnd type="triangle" w="med" len="med"/>
          </a:ln>
        </p:spPr>
        <p:txBody>
          <a:bodyPr anchor="ctr"/>
          <a:lstStyle/>
          <a:p>
            <a:endParaRPr lang="en-US"/>
          </a:p>
        </p:txBody>
      </p:sp>
      <p:sp>
        <p:nvSpPr>
          <p:cNvPr id="57408" name="Line 64"/>
          <p:cNvSpPr>
            <a:spLocks noChangeShapeType="1"/>
          </p:cNvSpPr>
          <p:nvPr/>
        </p:nvSpPr>
        <p:spPr bwMode="auto">
          <a:xfrm flipH="1" flipV="1">
            <a:off x="1465263" y="2971800"/>
            <a:ext cx="15875" cy="1789113"/>
          </a:xfrm>
          <a:prstGeom prst="line">
            <a:avLst/>
          </a:prstGeom>
          <a:noFill/>
          <a:ln w="34925">
            <a:solidFill>
              <a:schemeClr val="accent2"/>
            </a:solidFill>
            <a:round/>
            <a:headEnd/>
            <a:tailEnd type="triangle" w="med" len="med"/>
          </a:ln>
        </p:spPr>
        <p:txBody>
          <a:bodyPr anchor="ctr"/>
          <a:lstStyle/>
          <a:p>
            <a:endParaRPr lang="en-US"/>
          </a:p>
        </p:txBody>
      </p:sp>
      <p:sp>
        <p:nvSpPr>
          <p:cNvPr id="57409" name="Line 65"/>
          <p:cNvSpPr>
            <a:spLocks noChangeShapeType="1"/>
          </p:cNvSpPr>
          <p:nvPr/>
        </p:nvSpPr>
        <p:spPr bwMode="auto">
          <a:xfrm flipH="1" flipV="1">
            <a:off x="4116388" y="3470275"/>
            <a:ext cx="15875" cy="1797050"/>
          </a:xfrm>
          <a:prstGeom prst="line">
            <a:avLst/>
          </a:prstGeom>
          <a:noFill/>
          <a:ln w="34925">
            <a:solidFill>
              <a:schemeClr val="accent2"/>
            </a:solidFill>
            <a:round/>
            <a:headEnd/>
            <a:tailEnd type="triangle" w="med" len="med"/>
          </a:ln>
        </p:spPr>
        <p:txBody>
          <a:bodyPr anchor="ctr"/>
          <a:lstStyle/>
          <a:p>
            <a:endParaRPr lang="en-US"/>
          </a:p>
        </p:txBody>
      </p:sp>
      <p:sp>
        <p:nvSpPr>
          <p:cNvPr id="57410" name="Line 66"/>
          <p:cNvSpPr>
            <a:spLocks noChangeShapeType="1"/>
          </p:cNvSpPr>
          <p:nvPr/>
        </p:nvSpPr>
        <p:spPr bwMode="auto">
          <a:xfrm flipH="1" flipV="1">
            <a:off x="3765550" y="3983038"/>
            <a:ext cx="15875" cy="1271587"/>
          </a:xfrm>
          <a:prstGeom prst="line">
            <a:avLst/>
          </a:prstGeom>
          <a:noFill/>
          <a:ln w="34925">
            <a:solidFill>
              <a:schemeClr val="accent2"/>
            </a:solidFill>
            <a:round/>
            <a:headEnd/>
            <a:tailEnd type="triangle" w="med" len="med"/>
          </a:ln>
        </p:spPr>
        <p:txBody>
          <a:bodyPr anchor="ctr"/>
          <a:lstStyle/>
          <a:p>
            <a:endParaRPr lang="en-US"/>
          </a:p>
        </p:txBody>
      </p:sp>
      <p:sp>
        <p:nvSpPr>
          <p:cNvPr id="57411" name="Line 67"/>
          <p:cNvSpPr>
            <a:spLocks noChangeShapeType="1"/>
          </p:cNvSpPr>
          <p:nvPr/>
        </p:nvSpPr>
        <p:spPr bwMode="auto">
          <a:xfrm flipH="1" flipV="1">
            <a:off x="3589338" y="2366963"/>
            <a:ext cx="30162" cy="2860675"/>
          </a:xfrm>
          <a:prstGeom prst="line">
            <a:avLst/>
          </a:prstGeom>
          <a:noFill/>
          <a:ln w="34925">
            <a:solidFill>
              <a:schemeClr val="accent2"/>
            </a:solidFill>
            <a:round/>
            <a:headEnd/>
            <a:tailEnd type="triangle" w="med" len="med"/>
          </a:ln>
        </p:spPr>
        <p:txBody>
          <a:bodyPr anchor="ctr"/>
          <a:lstStyle/>
          <a:p>
            <a:endParaRPr lang="en-US"/>
          </a:p>
        </p:txBody>
      </p:sp>
      <p:sp>
        <p:nvSpPr>
          <p:cNvPr id="57412" name="Line 68"/>
          <p:cNvSpPr>
            <a:spLocks noChangeShapeType="1"/>
          </p:cNvSpPr>
          <p:nvPr/>
        </p:nvSpPr>
        <p:spPr bwMode="auto">
          <a:xfrm>
            <a:off x="3843338" y="1557338"/>
            <a:ext cx="42862" cy="3670300"/>
          </a:xfrm>
          <a:prstGeom prst="line">
            <a:avLst/>
          </a:prstGeom>
          <a:noFill/>
          <a:ln w="34925">
            <a:solidFill>
              <a:schemeClr val="accent2"/>
            </a:solidFill>
            <a:round/>
            <a:headEnd/>
            <a:tailEnd type="triangle" w="med" len="med"/>
          </a:ln>
        </p:spPr>
        <p:txBody>
          <a:bodyPr anchor="ctr"/>
          <a:lstStyle/>
          <a:p>
            <a:endParaRPr lang="en-US"/>
          </a:p>
        </p:txBody>
      </p:sp>
      <p:sp>
        <p:nvSpPr>
          <p:cNvPr id="57413" name="Line 69"/>
          <p:cNvSpPr>
            <a:spLocks noChangeShapeType="1"/>
          </p:cNvSpPr>
          <p:nvPr/>
        </p:nvSpPr>
        <p:spPr bwMode="auto">
          <a:xfrm flipH="1" flipV="1">
            <a:off x="3692525" y="4418013"/>
            <a:ext cx="1588" cy="461962"/>
          </a:xfrm>
          <a:prstGeom prst="line">
            <a:avLst/>
          </a:prstGeom>
          <a:noFill/>
          <a:ln w="34925">
            <a:solidFill>
              <a:schemeClr val="accent2"/>
            </a:solidFill>
            <a:round/>
            <a:headEnd/>
            <a:tailEnd type="triangle" w="med" len="med"/>
          </a:ln>
        </p:spPr>
        <p:txBody>
          <a:bodyPr anchor="ctr"/>
          <a:lstStyle/>
          <a:p>
            <a:endParaRPr lang="en-US"/>
          </a:p>
        </p:txBody>
      </p:sp>
      <p:sp>
        <p:nvSpPr>
          <p:cNvPr id="57414" name="Line 70"/>
          <p:cNvSpPr>
            <a:spLocks noChangeShapeType="1"/>
          </p:cNvSpPr>
          <p:nvPr/>
        </p:nvSpPr>
        <p:spPr bwMode="auto">
          <a:xfrm flipH="1">
            <a:off x="3221038" y="4906963"/>
            <a:ext cx="15875" cy="1365250"/>
          </a:xfrm>
          <a:prstGeom prst="line">
            <a:avLst/>
          </a:prstGeom>
          <a:noFill/>
          <a:ln w="34925">
            <a:solidFill>
              <a:schemeClr val="accent2"/>
            </a:solidFill>
            <a:round/>
            <a:headEnd/>
            <a:tailEnd type="triangle" w="med" len="med"/>
          </a:ln>
        </p:spPr>
        <p:txBody>
          <a:bodyPr anchor="ctr"/>
          <a:lstStyle/>
          <a:p>
            <a:endParaRPr lang="en-US"/>
          </a:p>
        </p:txBody>
      </p:sp>
      <p:sp>
        <p:nvSpPr>
          <p:cNvPr id="57415" name="Line 71"/>
          <p:cNvSpPr>
            <a:spLocks noChangeShapeType="1"/>
          </p:cNvSpPr>
          <p:nvPr/>
        </p:nvSpPr>
        <p:spPr bwMode="auto">
          <a:xfrm flipV="1">
            <a:off x="3327400" y="6315075"/>
            <a:ext cx="868363" cy="6350"/>
          </a:xfrm>
          <a:prstGeom prst="line">
            <a:avLst/>
          </a:prstGeom>
          <a:noFill/>
          <a:ln w="34925">
            <a:solidFill>
              <a:schemeClr val="accent2"/>
            </a:solidFill>
            <a:round/>
            <a:headEnd/>
            <a:tailEnd type="triangle" w="med" len="med"/>
          </a:ln>
        </p:spPr>
        <p:txBody>
          <a:bodyPr anchor="ctr"/>
          <a:lstStyle/>
          <a:p>
            <a:endParaRPr lang="en-US"/>
          </a:p>
        </p:txBody>
      </p:sp>
      <p:grpSp>
        <p:nvGrpSpPr>
          <p:cNvPr id="12" name="Group 72"/>
          <p:cNvGrpSpPr>
            <a:grpSpLocks/>
          </p:cNvGrpSpPr>
          <p:nvPr/>
        </p:nvGrpSpPr>
        <p:grpSpPr bwMode="auto">
          <a:xfrm>
            <a:off x="5146675" y="3652838"/>
            <a:ext cx="4300538" cy="557212"/>
            <a:chOff x="3242" y="2301"/>
            <a:chExt cx="2709" cy="351"/>
          </a:xfrm>
        </p:grpSpPr>
        <p:sp>
          <p:nvSpPr>
            <p:cNvPr id="57417" name="Oval 73"/>
            <p:cNvSpPr>
              <a:spLocks noChangeArrowheads="1"/>
            </p:cNvSpPr>
            <p:nvPr/>
          </p:nvSpPr>
          <p:spPr bwMode="auto">
            <a:xfrm>
              <a:off x="3242" y="2323"/>
              <a:ext cx="192" cy="182"/>
            </a:xfrm>
            <a:prstGeom prst="ellipse">
              <a:avLst/>
            </a:prstGeom>
            <a:solidFill>
              <a:srgbClr val="3366FF">
                <a:alpha val="70000"/>
              </a:srgbClr>
            </a:solidFill>
            <a:ln w="12700" algn="ctr">
              <a:solidFill>
                <a:schemeClr val="accent2"/>
              </a:solidFill>
              <a:round/>
              <a:headEnd/>
              <a:tailEnd/>
            </a:ln>
            <a:effectLst/>
          </p:spPr>
          <p:txBody>
            <a:bodyPr wrap="none" anchor="ctr"/>
            <a:lstStyle/>
            <a:p>
              <a:pPr algn="ctr">
                <a:lnSpc>
                  <a:spcPct val="85000"/>
                </a:lnSpc>
                <a:spcBef>
                  <a:spcPct val="20000"/>
                </a:spcBef>
                <a:defRPr/>
              </a:pPr>
              <a:r>
                <a:rPr lang="en-US">
                  <a:effectLst>
                    <a:outerShdw blurRad="38100" dist="38100" dir="2700000" algn="tl">
                      <a:srgbClr val="FFFFFF"/>
                    </a:outerShdw>
                  </a:effectLst>
                  <a:latin typeface="Segoe" pitchFamily="34" charset="0"/>
                </a:rPr>
                <a:t>4</a:t>
              </a:r>
            </a:p>
          </p:txBody>
        </p:sp>
        <p:sp>
          <p:nvSpPr>
            <p:cNvPr id="19519" name="Text Box 74"/>
            <p:cNvSpPr txBox="1">
              <a:spLocks noChangeArrowheads="1"/>
            </p:cNvSpPr>
            <p:nvPr/>
          </p:nvSpPr>
          <p:spPr bwMode="auto">
            <a:xfrm>
              <a:off x="3453" y="2301"/>
              <a:ext cx="2498" cy="351"/>
            </a:xfrm>
            <a:prstGeom prst="rect">
              <a:avLst/>
            </a:prstGeom>
            <a:noFill/>
            <a:ln w="12700" algn="ctr">
              <a:noFill/>
              <a:miter lim="800000"/>
              <a:headEnd/>
              <a:tailEnd/>
            </a:ln>
          </p:spPr>
          <p:txBody>
            <a:bodyPr>
              <a:spAutoFit/>
            </a:bodyPr>
            <a:lstStyle/>
            <a:p>
              <a:pPr>
                <a:lnSpc>
                  <a:spcPct val="85000"/>
                </a:lnSpc>
                <a:spcBef>
                  <a:spcPct val="20000"/>
                </a:spcBef>
              </a:pPr>
              <a:r>
                <a:rPr lang="en-US" sz="1600" b="1">
                  <a:latin typeface="Segoe" pitchFamily="34" charset="0"/>
                </a:rPr>
                <a:t>Dequeue Sequence</a:t>
              </a:r>
              <a:r>
                <a:rPr lang="en-US" sz="1600">
                  <a:latin typeface="Segoe" pitchFamily="34" charset="0"/>
                </a:rPr>
                <a:t> and call Executor</a:t>
              </a:r>
            </a:p>
            <a:p>
              <a:pPr>
                <a:lnSpc>
                  <a:spcPct val="85000"/>
                </a:lnSpc>
                <a:spcBef>
                  <a:spcPct val="20000"/>
                </a:spcBef>
              </a:pPr>
              <a:r>
                <a:rPr lang="en-US" sz="1600">
                  <a:latin typeface="Segoe" pitchFamily="34" charset="0"/>
                </a:rPr>
                <a:t>which enqueues OnEvent1</a:t>
              </a:r>
            </a:p>
          </p:txBody>
        </p:sp>
      </p:grpSp>
      <p:grpSp>
        <p:nvGrpSpPr>
          <p:cNvPr id="13" name="Group 75"/>
          <p:cNvGrpSpPr>
            <a:grpSpLocks/>
          </p:cNvGrpSpPr>
          <p:nvPr/>
        </p:nvGrpSpPr>
        <p:grpSpPr bwMode="auto">
          <a:xfrm>
            <a:off x="5151438" y="4184650"/>
            <a:ext cx="4298950" cy="557213"/>
            <a:chOff x="3245" y="2636"/>
            <a:chExt cx="2708" cy="351"/>
          </a:xfrm>
        </p:grpSpPr>
        <p:sp>
          <p:nvSpPr>
            <p:cNvPr id="19516" name="Text Box 76"/>
            <p:cNvSpPr txBox="1">
              <a:spLocks noChangeArrowheads="1"/>
            </p:cNvSpPr>
            <p:nvPr/>
          </p:nvSpPr>
          <p:spPr bwMode="auto">
            <a:xfrm>
              <a:off x="3455" y="2636"/>
              <a:ext cx="2498" cy="351"/>
            </a:xfrm>
            <a:prstGeom prst="rect">
              <a:avLst/>
            </a:prstGeom>
            <a:noFill/>
            <a:ln w="12700" algn="ctr">
              <a:noFill/>
              <a:miter lim="800000"/>
              <a:headEnd/>
              <a:tailEnd/>
            </a:ln>
          </p:spPr>
          <p:txBody>
            <a:bodyPr>
              <a:spAutoFit/>
            </a:bodyPr>
            <a:lstStyle/>
            <a:p>
              <a:pPr>
                <a:lnSpc>
                  <a:spcPct val="85000"/>
                </a:lnSpc>
                <a:spcBef>
                  <a:spcPct val="20000"/>
                </a:spcBef>
              </a:pPr>
              <a:r>
                <a:rPr lang="en-US" sz="1600" b="1">
                  <a:latin typeface="Segoe" pitchFamily="34" charset="0"/>
                </a:rPr>
                <a:t>Dequeue OnEvent1</a:t>
              </a:r>
              <a:r>
                <a:rPr lang="en-US" sz="1600">
                  <a:latin typeface="Segoe" pitchFamily="34" charset="0"/>
                </a:rPr>
                <a:t> and call Executor</a:t>
              </a:r>
            </a:p>
            <a:p>
              <a:pPr>
                <a:lnSpc>
                  <a:spcPct val="85000"/>
                </a:lnSpc>
                <a:spcBef>
                  <a:spcPct val="20000"/>
                </a:spcBef>
              </a:pPr>
              <a:r>
                <a:rPr lang="en-US" sz="1600">
                  <a:latin typeface="Segoe" pitchFamily="34" charset="0"/>
                </a:rPr>
                <a:t>which subscribes to event</a:t>
              </a:r>
            </a:p>
          </p:txBody>
        </p:sp>
        <p:sp>
          <p:nvSpPr>
            <p:cNvPr id="57421" name="Oval 77"/>
            <p:cNvSpPr>
              <a:spLocks noChangeArrowheads="1"/>
            </p:cNvSpPr>
            <p:nvPr/>
          </p:nvSpPr>
          <p:spPr bwMode="auto">
            <a:xfrm>
              <a:off x="3245" y="2661"/>
              <a:ext cx="192" cy="182"/>
            </a:xfrm>
            <a:prstGeom prst="ellipse">
              <a:avLst/>
            </a:prstGeom>
            <a:solidFill>
              <a:srgbClr val="3366FF">
                <a:alpha val="70000"/>
              </a:srgbClr>
            </a:solidFill>
            <a:ln w="12700" algn="ctr">
              <a:solidFill>
                <a:schemeClr val="accent2"/>
              </a:solidFill>
              <a:round/>
              <a:headEnd/>
              <a:tailEnd/>
            </a:ln>
            <a:effectLst/>
          </p:spPr>
          <p:txBody>
            <a:bodyPr wrap="none" anchor="ctr"/>
            <a:lstStyle/>
            <a:p>
              <a:pPr algn="ctr">
                <a:lnSpc>
                  <a:spcPct val="85000"/>
                </a:lnSpc>
                <a:spcBef>
                  <a:spcPct val="20000"/>
                </a:spcBef>
                <a:defRPr/>
              </a:pPr>
              <a:r>
                <a:rPr lang="en-US">
                  <a:effectLst>
                    <a:outerShdw blurRad="38100" dist="38100" dir="2700000" algn="tl">
                      <a:srgbClr val="FFFFFF"/>
                    </a:outerShdw>
                  </a:effectLst>
                  <a:latin typeface="Segoe" pitchFamily="34" charset="0"/>
                </a:rPr>
                <a:t>5</a:t>
              </a:r>
            </a:p>
          </p:txBody>
        </p:sp>
      </p:grpSp>
      <p:grpSp>
        <p:nvGrpSpPr>
          <p:cNvPr id="14" name="Group 78"/>
          <p:cNvGrpSpPr>
            <a:grpSpLocks/>
          </p:cNvGrpSpPr>
          <p:nvPr/>
        </p:nvGrpSpPr>
        <p:grpSpPr bwMode="auto">
          <a:xfrm>
            <a:off x="5157788" y="4979988"/>
            <a:ext cx="3957637" cy="715962"/>
            <a:chOff x="3267" y="3137"/>
            <a:chExt cx="2493" cy="451"/>
          </a:xfrm>
        </p:grpSpPr>
        <p:sp>
          <p:nvSpPr>
            <p:cNvPr id="19514" name="Text Box 79"/>
            <p:cNvSpPr txBox="1">
              <a:spLocks noChangeArrowheads="1"/>
            </p:cNvSpPr>
            <p:nvPr/>
          </p:nvSpPr>
          <p:spPr bwMode="auto">
            <a:xfrm>
              <a:off x="3520" y="3137"/>
              <a:ext cx="2240" cy="451"/>
            </a:xfrm>
            <a:prstGeom prst="rect">
              <a:avLst/>
            </a:prstGeom>
            <a:noFill/>
            <a:ln w="12700" algn="ctr">
              <a:noFill/>
              <a:miter lim="800000"/>
              <a:headEnd/>
              <a:tailEnd/>
            </a:ln>
          </p:spPr>
          <p:txBody>
            <a:bodyPr>
              <a:spAutoFit/>
            </a:bodyPr>
            <a:lstStyle/>
            <a:p>
              <a:pPr>
                <a:lnSpc>
                  <a:spcPct val="85000"/>
                </a:lnSpc>
                <a:spcBef>
                  <a:spcPct val="20000"/>
                </a:spcBef>
              </a:pPr>
              <a:r>
                <a:rPr lang="en-US" sz="1600" b="1">
                  <a:latin typeface="Segoe" pitchFamily="34" charset="0"/>
                </a:rPr>
                <a:t>InstanceMgr calls Save()</a:t>
              </a:r>
              <a:r>
                <a:rPr lang="en-US" sz="1600">
                  <a:latin typeface="Segoe" pitchFamily="34" charset="0"/>
                </a:rPr>
                <a:t> on WF1  (Activity base class) to serialize instance  and gets back stream</a:t>
              </a:r>
            </a:p>
          </p:txBody>
        </p:sp>
        <p:sp>
          <p:nvSpPr>
            <p:cNvPr id="57424" name="Oval 80"/>
            <p:cNvSpPr>
              <a:spLocks noChangeArrowheads="1"/>
            </p:cNvSpPr>
            <p:nvPr/>
          </p:nvSpPr>
          <p:spPr bwMode="auto">
            <a:xfrm>
              <a:off x="3267" y="3212"/>
              <a:ext cx="192" cy="182"/>
            </a:xfrm>
            <a:prstGeom prst="ellipse">
              <a:avLst/>
            </a:prstGeom>
            <a:solidFill>
              <a:srgbClr val="3366FF">
                <a:alpha val="70000"/>
              </a:srgbClr>
            </a:solidFill>
            <a:ln w="12700" algn="ctr">
              <a:solidFill>
                <a:schemeClr val="accent2"/>
              </a:solidFill>
              <a:round/>
              <a:headEnd/>
              <a:tailEnd/>
            </a:ln>
            <a:effectLst/>
          </p:spPr>
          <p:txBody>
            <a:bodyPr wrap="none" anchor="ctr"/>
            <a:lstStyle/>
            <a:p>
              <a:pPr algn="ctr">
                <a:lnSpc>
                  <a:spcPct val="85000"/>
                </a:lnSpc>
                <a:spcBef>
                  <a:spcPct val="20000"/>
                </a:spcBef>
                <a:defRPr/>
              </a:pPr>
              <a:r>
                <a:rPr lang="en-US">
                  <a:effectLst>
                    <a:outerShdw blurRad="38100" dist="38100" dir="2700000" algn="tl">
                      <a:srgbClr val="FFFFFF"/>
                    </a:outerShdw>
                  </a:effectLst>
                  <a:latin typeface="Segoe" pitchFamily="34" charset="0"/>
                </a:rPr>
                <a:t>6</a:t>
              </a:r>
            </a:p>
          </p:txBody>
        </p:sp>
      </p:grpSp>
      <p:grpSp>
        <p:nvGrpSpPr>
          <p:cNvPr id="15" name="Group 81"/>
          <p:cNvGrpSpPr>
            <a:grpSpLocks/>
          </p:cNvGrpSpPr>
          <p:nvPr/>
        </p:nvGrpSpPr>
        <p:grpSpPr bwMode="auto">
          <a:xfrm>
            <a:off x="5160963" y="5707063"/>
            <a:ext cx="3938587" cy="973137"/>
            <a:chOff x="3287" y="3595"/>
            <a:chExt cx="2481" cy="613"/>
          </a:xfrm>
        </p:grpSpPr>
        <p:sp>
          <p:nvSpPr>
            <p:cNvPr id="19512" name="Text Box 82"/>
            <p:cNvSpPr txBox="1">
              <a:spLocks noChangeArrowheads="1"/>
            </p:cNvSpPr>
            <p:nvPr/>
          </p:nvSpPr>
          <p:spPr bwMode="auto">
            <a:xfrm>
              <a:off x="3528" y="3595"/>
              <a:ext cx="2240" cy="613"/>
            </a:xfrm>
            <a:prstGeom prst="rect">
              <a:avLst/>
            </a:prstGeom>
            <a:noFill/>
            <a:ln w="12700" algn="ctr">
              <a:noFill/>
              <a:miter lim="800000"/>
              <a:headEnd/>
              <a:tailEnd/>
            </a:ln>
          </p:spPr>
          <p:txBody>
            <a:bodyPr>
              <a:spAutoFit/>
            </a:bodyPr>
            <a:lstStyle/>
            <a:p>
              <a:pPr>
                <a:lnSpc>
                  <a:spcPct val="85000"/>
                </a:lnSpc>
                <a:spcBef>
                  <a:spcPct val="20000"/>
                </a:spcBef>
              </a:pPr>
              <a:r>
                <a:rPr lang="en-US" sz="1600" b="1">
                  <a:latin typeface="Segoe" pitchFamily="34" charset="0"/>
                </a:rPr>
                <a:t>Instance Mgr call Persistence service</a:t>
              </a:r>
              <a:r>
                <a:rPr lang="en-US" sz="1600">
                  <a:latin typeface="Segoe" pitchFamily="34" charset="0"/>
                </a:rPr>
                <a:t> passing serialized stream - Persistence service saves to disk</a:t>
              </a:r>
            </a:p>
            <a:p>
              <a:pPr>
                <a:lnSpc>
                  <a:spcPct val="85000"/>
                </a:lnSpc>
                <a:spcBef>
                  <a:spcPct val="20000"/>
                </a:spcBef>
              </a:pPr>
              <a:endParaRPr lang="en-US" sz="1600">
                <a:latin typeface="Segoe" pitchFamily="34" charset="0"/>
              </a:endParaRPr>
            </a:p>
          </p:txBody>
        </p:sp>
        <p:sp>
          <p:nvSpPr>
            <p:cNvPr id="57427" name="Oval 83"/>
            <p:cNvSpPr>
              <a:spLocks noChangeArrowheads="1"/>
            </p:cNvSpPr>
            <p:nvPr/>
          </p:nvSpPr>
          <p:spPr bwMode="auto">
            <a:xfrm>
              <a:off x="3287" y="3648"/>
              <a:ext cx="192" cy="182"/>
            </a:xfrm>
            <a:prstGeom prst="ellipse">
              <a:avLst/>
            </a:prstGeom>
            <a:solidFill>
              <a:srgbClr val="3366FF">
                <a:alpha val="70000"/>
              </a:srgbClr>
            </a:solidFill>
            <a:ln w="12700" algn="ctr">
              <a:solidFill>
                <a:schemeClr val="accent2"/>
              </a:solidFill>
              <a:round/>
              <a:headEnd/>
              <a:tailEnd/>
            </a:ln>
            <a:effectLst/>
          </p:spPr>
          <p:txBody>
            <a:bodyPr wrap="none" anchor="ctr"/>
            <a:lstStyle/>
            <a:p>
              <a:pPr algn="ctr">
                <a:lnSpc>
                  <a:spcPct val="85000"/>
                </a:lnSpc>
                <a:spcBef>
                  <a:spcPct val="20000"/>
                </a:spcBef>
                <a:defRPr/>
              </a:pPr>
              <a:r>
                <a:rPr lang="en-US">
                  <a:effectLst>
                    <a:outerShdw blurRad="38100" dist="38100" dir="2700000" algn="tl">
                      <a:srgbClr val="FFFFFF"/>
                    </a:outerShdw>
                  </a:effectLst>
                  <a:latin typeface="Segoe" pitchFamily="34" charset="0"/>
                </a:rPr>
                <a:t>7</a:t>
              </a:r>
            </a:p>
          </p:txBody>
        </p:sp>
      </p:grpSp>
      <p:sp>
        <p:nvSpPr>
          <p:cNvPr id="19507" name="Text Box 84"/>
          <p:cNvSpPr txBox="1">
            <a:spLocks noChangeArrowheads="1"/>
          </p:cNvSpPr>
          <p:nvPr/>
        </p:nvSpPr>
        <p:spPr bwMode="auto">
          <a:xfrm>
            <a:off x="236538" y="3365500"/>
            <a:ext cx="989012" cy="989013"/>
          </a:xfrm>
          <a:prstGeom prst="rect">
            <a:avLst/>
          </a:prstGeom>
          <a:noFill/>
          <a:ln w="12700" algn="ctr">
            <a:noFill/>
            <a:miter lim="800000"/>
            <a:headEnd/>
            <a:tailEnd/>
          </a:ln>
        </p:spPr>
        <p:txBody>
          <a:bodyPr wrap="none">
            <a:spAutoFit/>
          </a:bodyPr>
          <a:lstStyle/>
          <a:p>
            <a:pPr>
              <a:lnSpc>
                <a:spcPct val="85000"/>
              </a:lnSpc>
              <a:spcBef>
                <a:spcPct val="20000"/>
              </a:spcBef>
            </a:pPr>
            <a:r>
              <a:rPr lang="en-US" sz="2000"/>
              <a:t>Base</a:t>
            </a:r>
          </a:p>
          <a:p>
            <a:pPr>
              <a:lnSpc>
                <a:spcPct val="85000"/>
              </a:lnSpc>
              <a:spcBef>
                <a:spcPct val="20000"/>
              </a:spcBef>
            </a:pPr>
            <a:r>
              <a:rPr lang="en-US" sz="2000"/>
              <a:t>Activity</a:t>
            </a:r>
          </a:p>
          <a:p>
            <a:pPr>
              <a:lnSpc>
                <a:spcPct val="85000"/>
              </a:lnSpc>
              <a:spcBef>
                <a:spcPct val="20000"/>
              </a:spcBef>
            </a:pPr>
            <a:r>
              <a:rPr lang="en-US" sz="2000"/>
              <a:t>Library</a:t>
            </a:r>
          </a:p>
        </p:txBody>
      </p:sp>
      <p:sp>
        <p:nvSpPr>
          <p:cNvPr id="19508" name="Text Box 85"/>
          <p:cNvSpPr txBox="1">
            <a:spLocks noChangeArrowheads="1"/>
          </p:cNvSpPr>
          <p:nvPr/>
        </p:nvSpPr>
        <p:spPr bwMode="auto">
          <a:xfrm>
            <a:off x="288925" y="4760913"/>
            <a:ext cx="1130300" cy="669925"/>
          </a:xfrm>
          <a:prstGeom prst="rect">
            <a:avLst/>
          </a:prstGeom>
          <a:noFill/>
          <a:ln w="12700" algn="ctr">
            <a:noFill/>
            <a:miter lim="800000"/>
            <a:headEnd/>
            <a:tailEnd/>
          </a:ln>
        </p:spPr>
        <p:txBody>
          <a:bodyPr wrap="none">
            <a:spAutoFit/>
          </a:bodyPr>
          <a:lstStyle/>
          <a:p>
            <a:pPr>
              <a:lnSpc>
                <a:spcPct val="85000"/>
              </a:lnSpc>
              <a:spcBef>
                <a:spcPct val="20000"/>
              </a:spcBef>
            </a:pPr>
            <a:r>
              <a:rPr lang="en-US" sz="2000"/>
              <a:t>Runtime</a:t>
            </a:r>
          </a:p>
          <a:p>
            <a:pPr>
              <a:lnSpc>
                <a:spcPct val="85000"/>
              </a:lnSpc>
              <a:spcBef>
                <a:spcPct val="20000"/>
              </a:spcBef>
            </a:pPr>
            <a:r>
              <a:rPr lang="en-US" sz="2000"/>
              <a:t>Engine</a:t>
            </a:r>
          </a:p>
        </p:txBody>
      </p:sp>
      <p:sp>
        <p:nvSpPr>
          <p:cNvPr id="19509" name="Text Box 86"/>
          <p:cNvSpPr txBox="1">
            <a:spLocks noChangeArrowheads="1"/>
          </p:cNvSpPr>
          <p:nvPr/>
        </p:nvSpPr>
        <p:spPr bwMode="auto">
          <a:xfrm>
            <a:off x="366713" y="6008688"/>
            <a:ext cx="1158875" cy="549275"/>
          </a:xfrm>
          <a:prstGeom prst="rect">
            <a:avLst/>
          </a:prstGeom>
          <a:noFill/>
          <a:ln w="12700" algn="ctr">
            <a:noFill/>
            <a:miter lim="800000"/>
            <a:headEnd/>
            <a:tailEnd/>
          </a:ln>
        </p:spPr>
        <p:txBody>
          <a:bodyPr wrap="none">
            <a:spAutoFit/>
          </a:bodyPr>
          <a:lstStyle/>
          <a:p>
            <a:pPr>
              <a:lnSpc>
                <a:spcPct val="65000"/>
              </a:lnSpc>
              <a:spcBef>
                <a:spcPct val="20000"/>
              </a:spcBef>
            </a:pPr>
            <a:r>
              <a:rPr lang="en-US" sz="2000"/>
              <a:t>Runtime</a:t>
            </a:r>
          </a:p>
          <a:p>
            <a:pPr>
              <a:lnSpc>
                <a:spcPct val="65000"/>
              </a:lnSpc>
              <a:spcBef>
                <a:spcPct val="20000"/>
              </a:spcBef>
            </a:pPr>
            <a:r>
              <a:rPr lang="en-US" sz="2000"/>
              <a:t>Services</a:t>
            </a:r>
          </a:p>
        </p:txBody>
      </p:sp>
      <p:sp>
        <p:nvSpPr>
          <p:cNvPr id="57431" name="Line 87"/>
          <p:cNvSpPr>
            <a:spLocks noChangeShapeType="1"/>
          </p:cNvSpPr>
          <p:nvPr/>
        </p:nvSpPr>
        <p:spPr bwMode="auto">
          <a:xfrm>
            <a:off x="3282950" y="2459038"/>
            <a:ext cx="0" cy="177800"/>
          </a:xfrm>
          <a:prstGeom prst="line">
            <a:avLst/>
          </a:prstGeom>
          <a:noFill/>
          <a:ln w="25400">
            <a:solidFill>
              <a:schemeClr val="tx1"/>
            </a:solidFill>
            <a:round/>
            <a:headEnd/>
            <a:tailEnd type="triangle" w="med" len="med"/>
          </a:ln>
        </p:spPr>
        <p:txBody>
          <a:bodyPr anchor="ctr"/>
          <a:lstStyle/>
          <a:p>
            <a:endParaRPr lang="en-US"/>
          </a:p>
        </p:txBody>
      </p:sp>
      <p:sp>
        <p:nvSpPr>
          <p:cNvPr id="19511" name="Text Box 88"/>
          <p:cNvSpPr txBox="1">
            <a:spLocks noChangeArrowheads="1"/>
          </p:cNvSpPr>
          <p:nvPr/>
        </p:nvSpPr>
        <p:spPr bwMode="auto">
          <a:xfrm>
            <a:off x="6324600" y="304800"/>
            <a:ext cx="2343150" cy="366713"/>
          </a:xfrm>
          <a:prstGeom prst="rect">
            <a:avLst/>
          </a:prstGeom>
          <a:noFill/>
          <a:ln w="9525">
            <a:noFill/>
            <a:miter lim="800000"/>
            <a:headEnd/>
            <a:tailEnd/>
          </a:ln>
        </p:spPr>
        <p:txBody>
          <a:bodyPr wrap="none">
            <a:spAutoFit/>
          </a:bodyPr>
          <a:lstStyle/>
          <a:p>
            <a:r>
              <a:rPr lang="en-US">
                <a:solidFill>
                  <a:schemeClr val="tx2"/>
                </a:solidFill>
                <a:latin typeface="Segoe" pitchFamily="34" charset="0"/>
              </a:rPr>
              <a:t>Blatantly Stolen Slide</a:t>
            </a: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7352"/>
                                        </p:tgtEl>
                                        <p:attrNameLst>
                                          <p:attrName>style.visibility</p:attrName>
                                        </p:attrNameLst>
                                      </p:cBhvr>
                                      <p:to>
                                        <p:strVal val="visible"/>
                                      </p:to>
                                    </p:set>
                                    <p:anim calcmode="lin" valueType="num">
                                      <p:cBhvr additive="base">
                                        <p:cTn id="7" dur="500" fill="hold"/>
                                        <p:tgtEl>
                                          <p:spTgt spid="57352"/>
                                        </p:tgtEl>
                                        <p:attrNameLst>
                                          <p:attrName>ppt_x</p:attrName>
                                        </p:attrNameLst>
                                      </p:cBhvr>
                                      <p:tavLst>
                                        <p:tav tm="0">
                                          <p:val>
                                            <p:strVal val="#ppt_x"/>
                                          </p:val>
                                        </p:tav>
                                        <p:tav tm="100000">
                                          <p:val>
                                            <p:strVal val="#ppt_x"/>
                                          </p:val>
                                        </p:tav>
                                      </p:tavLst>
                                    </p:anim>
                                    <p:anim calcmode="lin" valueType="num">
                                      <p:cBhvr additive="base">
                                        <p:cTn id="8" dur="500" fill="hold"/>
                                        <p:tgtEl>
                                          <p:spTgt spid="5735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7407"/>
                                        </p:tgtEl>
                                        <p:attrNameLst>
                                          <p:attrName>style.visibility</p:attrName>
                                        </p:attrNameLst>
                                      </p:cBhvr>
                                      <p:to>
                                        <p:strVal val="visible"/>
                                      </p:to>
                                    </p:set>
                                    <p:anim calcmode="lin" valueType="num">
                                      <p:cBhvr additive="base">
                                        <p:cTn id="11" dur="500" fill="hold"/>
                                        <p:tgtEl>
                                          <p:spTgt spid="57407"/>
                                        </p:tgtEl>
                                        <p:attrNameLst>
                                          <p:attrName>ppt_x</p:attrName>
                                        </p:attrNameLst>
                                      </p:cBhvr>
                                      <p:tavLst>
                                        <p:tav tm="0">
                                          <p:val>
                                            <p:strVal val="#ppt_x"/>
                                          </p:val>
                                        </p:tav>
                                        <p:tav tm="100000">
                                          <p:val>
                                            <p:strVal val="#ppt_x"/>
                                          </p:val>
                                        </p:tav>
                                      </p:tavLst>
                                    </p:anim>
                                    <p:anim calcmode="lin" valueType="num">
                                      <p:cBhvr additive="base">
                                        <p:cTn id="12" dur="500" fill="hold"/>
                                        <p:tgtEl>
                                          <p:spTgt spid="5740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7351"/>
                                        </p:tgtEl>
                                        <p:attrNameLst>
                                          <p:attrName>style.visibility</p:attrName>
                                        </p:attrNameLst>
                                      </p:cBhvr>
                                      <p:to>
                                        <p:strVal val="visible"/>
                                      </p:to>
                                    </p:set>
                                    <p:anim calcmode="lin" valueType="num">
                                      <p:cBhvr additive="base">
                                        <p:cTn id="15" dur="500" fill="hold"/>
                                        <p:tgtEl>
                                          <p:spTgt spid="57351"/>
                                        </p:tgtEl>
                                        <p:attrNameLst>
                                          <p:attrName>ppt_x</p:attrName>
                                        </p:attrNameLst>
                                      </p:cBhvr>
                                      <p:tavLst>
                                        <p:tav tm="0">
                                          <p:val>
                                            <p:strVal val="#ppt_x"/>
                                          </p:val>
                                        </p:tav>
                                        <p:tav tm="100000">
                                          <p:val>
                                            <p:strVal val="#ppt_x"/>
                                          </p:val>
                                        </p:tav>
                                      </p:tavLst>
                                    </p:anim>
                                    <p:anim calcmode="lin" valueType="num">
                                      <p:cBhvr additive="base">
                                        <p:cTn id="16" dur="500" fill="hold"/>
                                        <p:tgtEl>
                                          <p:spTgt spid="5735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par>
                                <p:cTn id="27" presetID="2" presetClass="exit" presetSubtype="4" fill="hold" grpId="1" nodeType="withEffect">
                                  <p:stCondLst>
                                    <p:cond delay="0"/>
                                  </p:stCondLst>
                                  <p:childTnLst>
                                    <p:anim calcmode="lin" valueType="num">
                                      <p:cBhvr additive="base">
                                        <p:cTn id="28" dur="500"/>
                                        <p:tgtEl>
                                          <p:spTgt spid="57407"/>
                                        </p:tgtEl>
                                        <p:attrNameLst>
                                          <p:attrName>ppt_x</p:attrName>
                                        </p:attrNameLst>
                                      </p:cBhvr>
                                      <p:tavLst>
                                        <p:tav tm="0">
                                          <p:val>
                                            <p:strVal val="ppt_x"/>
                                          </p:val>
                                        </p:tav>
                                        <p:tav tm="100000">
                                          <p:val>
                                            <p:strVal val="ppt_x"/>
                                          </p:val>
                                        </p:tav>
                                      </p:tavLst>
                                    </p:anim>
                                    <p:anim calcmode="lin" valueType="num">
                                      <p:cBhvr additive="base">
                                        <p:cTn id="29" dur="500"/>
                                        <p:tgtEl>
                                          <p:spTgt spid="57407"/>
                                        </p:tgtEl>
                                        <p:attrNameLst>
                                          <p:attrName>ppt_y</p:attrName>
                                        </p:attrNameLst>
                                      </p:cBhvr>
                                      <p:tavLst>
                                        <p:tav tm="0">
                                          <p:val>
                                            <p:strVal val="ppt_y"/>
                                          </p:val>
                                        </p:tav>
                                        <p:tav tm="100000">
                                          <p:val>
                                            <p:strVal val="1+ppt_h/2"/>
                                          </p:val>
                                        </p:tav>
                                      </p:tavLst>
                                    </p:anim>
                                    <p:set>
                                      <p:cBhvr>
                                        <p:cTn id="30" dur="1" fill="hold">
                                          <p:stCondLst>
                                            <p:cond delay="499"/>
                                          </p:stCondLst>
                                        </p:cTn>
                                        <p:tgtEl>
                                          <p:spTgt spid="57407"/>
                                        </p:tgtEl>
                                        <p:attrNameLst>
                                          <p:attrName>style.visibility</p:attrName>
                                        </p:attrNameLst>
                                      </p:cBhvr>
                                      <p:to>
                                        <p:strVal val="hidden"/>
                                      </p:to>
                                    </p:set>
                                  </p:childTnLst>
                                </p:cTn>
                              </p:par>
                              <p:par>
                                <p:cTn id="31" presetID="2" presetClass="entr" presetSubtype="4" fill="hold" grpId="0" nodeType="withEffect">
                                  <p:stCondLst>
                                    <p:cond delay="0"/>
                                  </p:stCondLst>
                                  <p:childTnLst>
                                    <p:set>
                                      <p:cBhvr>
                                        <p:cTn id="32" dur="1" fill="hold">
                                          <p:stCondLst>
                                            <p:cond delay="0"/>
                                          </p:stCondLst>
                                        </p:cTn>
                                        <p:tgtEl>
                                          <p:spTgt spid="57408"/>
                                        </p:tgtEl>
                                        <p:attrNameLst>
                                          <p:attrName>style.visibility</p:attrName>
                                        </p:attrNameLst>
                                      </p:cBhvr>
                                      <p:to>
                                        <p:strVal val="visible"/>
                                      </p:to>
                                    </p:set>
                                    <p:anim calcmode="lin" valueType="num">
                                      <p:cBhvr additive="base">
                                        <p:cTn id="33" dur="500" fill="hold"/>
                                        <p:tgtEl>
                                          <p:spTgt spid="57408"/>
                                        </p:tgtEl>
                                        <p:attrNameLst>
                                          <p:attrName>ppt_x</p:attrName>
                                        </p:attrNameLst>
                                      </p:cBhvr>
                                      <p:tavLst>
                                        <p:tav tm="0">
                                          <p:val>
                                            <p:strVal val="#ppt_x"/>
                                          </p:val>
                                        </p:tav>
                                        <p:tav tm="100000">
                                          <p:val>
                                            <p:strVal val="#ppt_x"/>
                                          </p:val>
                                        </p:tav>
                                      </p:tavLst>
                                    </p:anim>
                                    <p:anim calcmode="lin" valueType="num">
                                      <p:cBhvr additive="base">
                                        <p:cTn id="34" dur="500" fill="hold"/>
                                        <p:tgtEl>
                                          <p:spTgt spid="5740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7376"/>
                                        </p:tgtEl>
                                        <p:attrNameLst>
                                          <p:attrName>style.visibility</p:attrName>
                                        </p:attrNameLst>
                                      </p:cBhvr>
                                      <p:to>
                                        <p:strVal val="visible"/>
                                      </p:to>
                                    </p:set>
                                    <p:anim calcmode="lin" valueType="num">
                                      <p:cBhvr additive="base">
                                        <p:cTn id="37" dur="500" fill="hold"/>
                                        <p:tgtEl>
                                          <p:spTgt spid="57376"/>
                                        </p:tgtEl>
                                        <p:attrNameLst>
                                          <p:attrName>ppt_x</p:attrName>
                                        </p:attrNameLst>
                                      </p:cBhvr>
                                      <p:tavLst>
                                        <p:tav tm="0">
                                          <p:val>
                                            <p:strVal val="#ppt_x"/>
                                          </p:val>
                                        </p:tav>
                                        <p:tav tm="100000">
                                          <p:val>
                                            <p:strVal val="#ppt_x"/>
                                          </p:val>
                                        </p:tav>
                                      </p:tavLst>
                                    </p:anim>
                                    <p:anim calcmode="lin" valueType="num">
                                      <p:cBhvr additive="base">
                                        <p:cTn id="38" dur="500" fill="hold"/>
                                        <p:tgtEl>
                                          <p:spTgt spid="57376"/>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ppt_x"/>
                                          </p:val>
                                        </p:tav>
                                        <p:tav tm="100000">
                                          <p:val>
                                            <p:strVal val="#ppt_x"/>
                                          </p:val>
                                        </p:tav>
                                      </p:tavLst>
                                    </p:anim>
                                    <p:anim calcmode="lin" valueType="num">
                                      <p:cBhvr additive="base">
                                        <p:cTn id="4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57377"/>
                                        </p:tgtEl>
                                        <p:attrNameLst>
                                          <p:attrName>style.visibility</p:attrName>
                                        </p:attrNameLst>
                                      </p:cBhvr>
                                      <p:to>
                                        <p:strVal val="visible"/>
                                      </p:to>
                                    </p:set>
                                    <p:anim calcmode="lin" valueType="num">
                                      <p:cBhvr additive="base">
                                        <p:cTn id="47" dur="500" fill="hold"/>
                                        <p:tgtEl>
                                          <p:spTgt spid="57377"/>
                                        </p:tgtEl>
                                        <p:attrNameLst>
                                          <p:attrName>ppt_x</p:attrName>
                                        </p:attrNameLst>
                                      </p:cBhvr>
                                      <p:tavLst>
                                        <p:tav tm="0">
                                          <p:val>
                                            <p:strVal val="#ppt_x"/>
                                          </p:val>
                                        </p:tav>
                                        <p:tav tm="100000">
                                          <p:val>
                                            <p:strVal val="#ppt_x"/>
                                          </p:val>
                                        </p:tav>
                                      </p:tavLst>
                                    </p:anim>
                                    <p:anim calcmode="lin" valueType="num">
                                      <p:cBhvr additive="base">
                                        <p:cTn id="48" dur="500" fill="hold"/>
                                        <p:tgtEl>
                                          <p:spTgt spid="57377"/>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500" fill="hold"/>
                                        <p:tgtEl>
                                          <p:spTgt spid="4"/>
                                        </p:tgtEl>
                                        <p:attrNameLst>
                                          <p:attrName>ppt_x</p:attrName>
                                        </p:attrNameLst>
                                      </p:cBhvr>
                                      <p:tavLst>
                                        <p:tav tm="0">
                                          <p:val>
                                            <p:strVal val="#ppt_x"/>
                                          </p:val>
                                        </p:tav>
                                        <p:tav tm="100000">
                                          <p:val>
                                            <p:strVal val="#ppt_x"/>
                                          </p:val>
                                        </p:tav>
                                      </p:tavLst>
                                    </p:anim>
                                    <p:anim calcmode="lin" valueType="num">
                                      <p:cBhvr additive="base">
                                        <p:cTn id="52" dur="500" fill="hold"/>
                                        <p:tgtEl>
                                          <p:spTgt spid="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7394"/>
                                        </p:tgtEl>
                                        <p:attrNameLst>
                                          <p:attrName>style.visibility</p:attrName>
                                        </p:attrNameLst>
                                      </p:cBhvr>
                                      <p:to>
                                        <p:strVal val="visible"/>
                                      </p:to>
                                    </p:set>
                                    <p:anim calcmode="lin" valueType="num">
                                      <p:cBhvr additive="base">
                                        <p:cTn id="55" dur="500" fill="hold"/>
                                        <p:tgtEl>
                                          <p:spTgt spid="57394"/>
                                        </p:tgtEl>
                                        <p:attrNameLst>
                                          <p:attrName>ppt_x</p:attrName>
                                        </p:attrNameLst>
                                      </p:cBhvr>
                                      <p:tavLst>
                                        <p:tav tm="0">
                                          <p:val>
                                            <p:strVal val="#ppt_x"/>
                                          </p:val>
                                        </p:tav>
                                        <p:tav tm="100000">
                                          <p:val>
                                            <p:strVal val="#ppt_x"/>
                                          </p:val>
                                        </p:tav>
                                      </p:tavLst>
                                    </p:anim>
                                    <p:anim calcmode="lin" valueType="num">
                                      <p:cBhvr additive="base">
                                        <p:cTn id="56" dur="500" fill="hold"/>
                                        <p:tgtEl>
                                          <p:spTgt spid="5739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7382"/>
                                        </p:tgtEl>
                                        <p:attrNameLst>
                                          <p:attrName>style.visibility</p:attrName>
                                        </p:attrNameLst>
                                      </p:cBhvr>
                                      <p:to>
                                        <p:strVal val="visible"/>
                                      </p:to>
                                    </p:set>
                                    <p:anim calcmode="lin" valueType="num">
                                      <p:cBhvr additive="base">
                                        <p:cTn id="59" dur="500" fill="hold"/>
                                        <p:tgtEl>
                                          <p:spTgt spid="57382"/>
                                        </p:tgtEl>
                                        <p:attrNameLst>
                                          <p:attrName>ppt_x</p:attrName>
                                        </p:attrNameLst>
                                      </p:cBhvr>
                                      <p:tavLst>
                                        <p:tav tm="0">
                                          <p:val>
                                            <p:strVal val="#ppt_x"/>
                                          </p:val>
                                        </p:tav>
                                        <p:tav tm="100000">
                                          <p:val>
                                            <p:strVal val="#ppt_x"/>
                                          </p:val>
                                        </p:tav>
                                      </p:tavLst>
                                    </p:anim>
                                    <p:anim calcmode="lin" valueType="num">
                                      <p:cBhvr additive="base">
                                        <p:cTn id="60" dur="500" fill="hold"/>
                                        <p:tgtEl>
                                          <p:spTgt spid="5738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7431"/>
                                        </p:tgtEl>
                                        <p:attrNameLst>
                                          <p:attrName>style.visibility</p:attrName>
                                        </p:attrNameLst>
                                      </p:cBhvr>
                                      <p:to>
                                        <p:strVal val="visible"/>
                                      </p:to>
                                    </p:set>
                                    <p:anim calcmode="lin" valueType="num">
                                      <p:cBhvr additive="base">
                                        <p:cTn id="63" dur="500" fill="hold"/>
                                        <p:tgtEl>
                                          <p:spTgt spid="57431"/>
                                        </p:tgtEl>
                                        <p:attrNameLst>
                                          <p:attrName>ppt_x</p:attrName>
                                        </p:attrNameLst>
                                      </p:cBhvr>
                                      <p:tavLst>
                                        <p:tav tm="0">
                                          <p:val>
                                            <p:strVal val="#ppt_x"/>
                                          </p:val>
                                        </p:tav>
                                        <p:tav tm="100000">
                                          <p:val>
                                            <p:strVal val="#ppt_x"/>
                                          </p:val>
                                        </p:tav>
                                      </p:tavLst>
                                    </p:anim>
                                    <p:anim calcmode="lin" valueType="num">
                                      <p:cBhvr additive="base">
                                        <p:cTn id="64" dur="500" fill="hold"/>
                                        <p:tgtEl>
                                          <p:spTgt spid="5743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7393"/>
                                        </p:tgtEl>
                                        <p:attrNameLst>
                                          <p:attrName>style.visibility</p:attrName>
                                        </p:attrNameLst>
                                      </p:cBhvr>
                                      <p:to>
                                        <p:strVal val="visible"/>
                                      </p:to>
                                    </p:set>
                                    <p:anim calcmode="lin" valueType="num">
                                      <p:cBhvr additive="base">
                                        <p:cTn id="67" dur="500" fill="hold"/>
                                        <p:tgtEl>
                                          <p:spTgt spid="57393"/>
                                        </p:tgtEl>
                                        <p:attrNameLst>
                                          <p:attrName>ppt_x</p:attrName>
                                        </p:attrNameLst>
                                      </p:cBhvr>
                                      <p:tavLst>
                                        <p:tav tm="0">
                                          <p:val>
                                            <p:strVal val="#ppt_x"/>
                                          </p:val>
                                        </p:tav>
                                        <p:tav tm="100000">
                                          <p:val>
                                            <p:strVal val="#ppt_x"/>
                                          </p:val>
                                        </p:tav>
                                      </p:tavLst>
                                    </p:anim>
                                    <p:anim calcmode="lin" valueType="num">
                                      <p:cBhvr additive="base">
                                        <p:cTn id="68" dur="500" fill="hold"/>
                                        <p:tgtEl>
                                          <p:spTgt spid="5739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7412"/>
                                        </p:tgtEl>
                                        <p:attrNameLst>
                                          <p:attrName>style.visibility</p:attrName>
                                        </p:attrNameLst>
                                      </p:cBhvr>
                                      <p:to>
                                        <p:strVal val="visible"/>
                                      </p:to>
                                    </p:set>
                                    <p:anim calcmode="lin" valueType="num">
                                      <p:cBhvr additive="base">
                                        <p:cTn id="73" dur="500" fill="hold"/>
                                        <p:tgtEl>
                                          <p:spTgt spid="57412"/>
                                        </p:tgtEl>
                                        <p:attrNameLst>
                                          <p:attrName>ppt_x</p:attrName>
                                        </p:attrNameLst>
                                      </p:cBhvr>
                                      <p:tavLst>
                                        <p:tav tm="0">
                                          <p:val>
                                            <p:strVal val="#ppt_x"/>
                                          </p:val>
                                        </p:tav>
                                        <p:tav tm="100000">
                                          <p:val>
                                            <p:strVal val="#ppt_x"/>
                                          </p:val>
                                        </p:tav>
                                      </p:tavLst>
                                    </p:anim>
                                    <p:anim calcmode="lin" valueType="num">
                                      <p:cBhvr additive="base">
                                        <p:cTn id="74" dur="500" fill="hold"/>
                                        <p:tgtEl>
                                          <p:spTgt spid="57412"/>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11"/>
                                        </p:tgtEl>
                                        <p:attrNameLst>
                                          <p:attrName>style.visibility</p:attrName>
                                        </p:attrNameLst>
                                      </p:cBhvr>
                                      <p:to>
                                        <p:strVal val="visible"/>
                                      </p:to>
                                    </p:set>
                                    <p:anim calcmode="lin" valueType="num">
                                      <p:cBhvr additive="base">
                                        <p:cTn id="77" dur="500" fill="hold"/>
                                        <p:tgtEl>
                                          <p:spTgt spid="11"/>
                                        </p:tgtEl>
                                        <p:attrNameLst>
                                          <p:attrName>ppt_x</p:attrName>
                                        </p:attrNameLst>
                                      </p:cBhvr>
                                      <p:tavLst>
                                        <p:tav tm="0">
                                          <p:val>
                                            <p:strVal val="#ppt_x"/>
                                          </p:val>
                                        </p:tav>
                                        <p:tav tm="100000">
                                          <p:val>
                                            <p:strVal val="#ppt_x"/>
                                          </p:val>
                                        </p:tav>
                                      </p:tavLst>
                                    </p:anim>
                                    <p:anim calcmode="lin" valueType="num">
                                      <p:cBhvr additive="base">
                                        <p:cTn id="78" dur="500" fill="hold"/>
                                        <p:tgtEl>
                                          <p:spTgt spid="11"/>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57406"/>
                                        </p:tgtEl>
                                        <p:attrNameLst>
                                          <p:attrName>style.visibility</p:attrName>
                                        </p:attrNameLst>
                                      </p:cBhvr>
                                      <p:to>
                                        <p:strVal val="visible"/>
                                      </p:to>
                                    </p:set>
                                    <p:anim calcmode="lin" valueType="num">
                                      <p:cBhvr additive="base">
                                        <p:cTn id="81" dur="500" fill="hold"/>
                                        <p:tgtEl>
                                          <p:spTgt spid="57406"/>
                                        </p:tgtEl>
                                        <p:attrNameLst>
                                          <p:attrName>ppt_x</p:attrName>
                                        </p:attrNameLst>
                                      </p:cBhvr>
                                      <p:tavLst>
                                        <p:tav tm="0">
                                          <p:val>
                                            <p:strVal val="#ppt_x"/>
                                          </p:val>
                                        </p:tav>
                                        <p:tav tm="100000">
                                          <p:val>
                                            <p:strVal val="#ppt_x"/>
                                          </p:val>
                                        </p:tav>
                                      </p:tavLst>
                                    </p:anim>
                                    <p:anim calcmode="lin" valueType="num">
                                      <p:cBhvr additive="base">
                                        <p:cTn id="82" dur="500" fill="hold"/>
                                        <p:tgtEl>
                                          <p:spTgt spid="57406"/>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57409"/>
                                        </p:tgtEl>
                                        <p:attrNameLst>
                                          <p:attrName>style.visibility</p:attrName>
                                        </p:attrNameLst>
                                      </p:cBhvr>
                                      <p:to>
                                        <p:strVal val="visible"/>
                                      </p:to>
                                    </p:set>
                                    <p:anim calcmode="lin" valueType="num">
                                      <p:cBhvr additive="base">
                                        <p:cTn id="87" dur="500" fill="hold"/>
                                        <p:tgtEl>
                                          <p:spTgt spid="57409"/>
                                        </p:tgtEl>
                                        <p:attrNameLst>
                                          <p:attrName>ppt_x</p:attrName>
                                        </p:attrNameLst>
                                      </p:cBhvr>
                                      <p:tavLst>
                                        <p:tav tm="0">
                                          <p:val>
                                            <p:strVal val="#ppt_x"/>
                                          </p:val>
                                        </p:tav>
                                        <p:tav tm="100000">
                                          <p:val>
                                            <p:strVal val="#ppt_x"/>
                                          </p:val>
                                        </p:tav>
                                      </p:tavLst>
                                    </p:anim>
                                    <p:anim calcmode="lin" valueType="num">
                                      <p:cBhvr additive="base">
                                        <p:cTn id="88" dur="500" fill="hold"/>
                                        <p:tgtEl>
                                          <p:spTgt spid="57409"/>
                                        </p:tgtEl>
                                        <p:attrNameLst>
                                          <p:attrName>ppt_y</p:attrName>
                                        </p:attrNameLst>
                                      </p:cBhvr>
                                      <p:tavLst>
                                        <p:tav tm="0">
                                          <p:val>
                                            <p:strVal val="1+#ppt_h/2"/>
                                          </p:val>
                                        </p:tav>
                                        <p:tav tm="100000">
                                          <p:val>
                                            <p:strVal val="#ppt_y"/>
                                          </p:val>
                                        </p:tav>
                                      </p:tavLst>
                                    </p:anim>
                                  </p:childTnLst>
                                </p:cTn>
                              </p:par>
                              <p:par>
                                <p:cTn id="89" presetID="2" presetClass="exit" presetSubtype="4" fill="hold" grpId="1" nodeType="withEffect">
                                  <p:stCondLst>
                                    <p:cond delay="0"/>
                                  </p:stCondLst>
                                  <p:childTnLst>
                                    <p:anim calcmode="lin" valueType="num">
                                      <p:cBhvr additive="base">
                                        <p:cTn id="90" dur="500"/>
                                        <p:tgtEl>
                                          <p:spTgt spid="57408"/>
                                        </p:tgtEl>
                                        <p:attrNameLst>
                                          <p:attrName>ppt_x</p:attrName>
                                        </p:attrNameLst>
                                      </p:cBhvr>
                                      <p:tavLst>
                                        <p:tav tm="0">
                                          <p:val>
                                            <p:strVal val="ppt_x"/>
                                          </p:val>
                                        </p:tav>
                                        <p:tav tm="100000">
                                          <p:val>
                                            <p:strVal val="ppt_x"/>
                                          </p:val>
                                        </p:tav>
                                      </p:tavLst>
                                    </p:anim>
                                    <p:anim calcmode="lin" valueType="num">
                                      <p:cBhvr additive="base">
                                        <p:cTn id="91" dur="500"/>
                                        <p:tgtEl>
                                          <p:spTgt spid="57408"/>
                                        </p:tgtEl>
                                        <p:attrNameLst>
                                          <p:attrName>ppt_y</p:attrName>
                                        </p:attrNameLst>
                                      </p:cBhvr>
                                      <p:tavLst>
                                        <p:tav tm="0">
                                          <p:val>
                                            <p:strVal val="ppt_y"/>
                                          </p:val>
                                        </p:tav>
                                        <p:tav tm="100000">
                                          <p:val>
                                            <p:strVal val="1+ppt_h/2"/>
                                          </p:val>
                                        </p:tav>
                                      </p:tavLst>
                                    </p:anim>
                                    <p:set>
                                      <p:cBhvr>
                                        <p:cTn id="92" dur="1" fill="hold">
                                          <p:stCondLst>
                                            <p:cond delay="499"/>
                                          </p:stCondLst>
                                        </p:cTn>
                                        <p:tgtEl>
                                          <p:spTgt spid="57408"/>
                                        </p:tgtEl>
                                        <p:attrNameLst>
                                          <p:attrName>style.visibility</p:attrName>
                                        </p:attrNameLst>
                                      </p:cBhvr>
                                      <p:to>
                                        <p:strVal val="hidden"/>
                                      </p:to>
                                    </p:set>
                                  </p:childTnLst>
                                </p:cTn>
                              </p:par>
                              <p:par>
                                <p:cTn id="93" presetID="2" presetClass="exit" presetSubtype="4" fill="hold" grpId="1" nodeType="withEffect">
                                  <p:stCondLst>
                                    <p:cond delay="0"/>
                                  </p:stCondLst>
                                  <p:childTnLst>
                                    <p:anim calcmode="lin" valueType="num">
                                      <p:cBhvr additive="base">
                                        <p:cTn id="94" dur="500"/>
                                        <p:tgtEl>
                                          <p:spTgt spid="57412"/>
                                        </p:tgtEl>
                                        <p:attrNameLst>
                                          <p:attrName>ppt_x</p:attrName>
                                        </p:attrNameLst>
                                      </p:cBhvr>
                                      <p:tavLst>
                                        <p:tav tm="0">
                                          <p:val>
                                            <p:strVal val="ppt_x"/>
                                          </p:val>
                                        </p:tav>
                                        <p:tav tm="100000">
                                          <p:val>
                                            <p:strVal val="ppt_x"/>
                                          </p:val>
                                        </p:tav>
                                      </p:tavLst>
                                    </p:anim>
                                    <p:anim calcmode="lin" valueType="num">
                                      <p:cBhvr additive="base">
                                        <p:cTn id="95" dur="500"/>
                                        <p:tgtEl>
                                          <p:spTgt spid="57412"/>
                                        </p:tgtEl>
                                        <p:attrNameLst>
                                          <p:attrName>ppt_y</p:attrName>
                                        </p:attrNameLst>
                                      </p:cBhvr>
                                      <p:tavLst>
                                        <p:tav tm="0">
                                          <p:val>
                                            <p:strVal val="ppt_y"/>
                                          </p:val>
                                        </p:tav>
                                        <p:tav tm="100000">
                                          <p:val>
                                            <p:strVal val="1+ppt_h/2"/>
                                          </p:val>
                                        </p:tav>
                                      </p:tavLst>
                                    </p:anim>
                                    <p:set>
                                      <p:cBhvr>
                                        <p:cTn id="96" dur="1" fill="hold">
                                          <p:stCondLst>
                                            <p:cond delay="499"/>
                                          </p:stCondLst>
                                        </p:cTn>
                                        <p:tgtEl>
                                          <p:spTgt spid="57412"/>
                                        </p:tgtEl>
                                        <p:attrNameLst>
                                          <p:attrName>style.visibility</p:attrName>
                                        </p:attrNameLst>
                                      </p:cBhvr>
                                      <p:to>
                                        <p:strVal val="hidden"/>
                                      </p:to>
                                    </p:set>
                                  </p:childTnLst>
                                </p:cTn>
                              </p:par>
                              <p:par>
                                <p:cTn id="97" presetID="2" presetClass="entr" presetSubtype="4" fill="hold" nodeType="withEffect">
                                  <p:stCondLst>
                                    <p:cond delay="0"/>
                                  </p:stCondLst>
                                  <p:childTnLst>
                                    <p:set>
                                      <p:cBhvr>
                                        <p:cTn id="98" dur="1" fill="hold">
                                          <p:stCondLst>
                                            <p:cond delay="0"/>
                                          </p:stCondLst>
                                        </p:cTn>
                                        <p:tgtEl>
                                          <p:spTgt spid="8"/>
                                        </p:tgtEl>
                                        <p:attrNameLst>
                                          <p:attrName>style.visibility</p:attrName>
                                        </p:attrNameLst>
                                      </p:cBhvr>
                                      <p:to>
                                        <p:strVal val="visible"/>
                                      </p:to>
                                    </p:set>
                                    <p:anim calcmode="lin" valueType="num">
                                      <p:cBhvr additive="base">
                                        <p:cTn id="99" dur="500" fill="hold"/>
                                        <p:tgtEl>
                                          <p:spTgt spid="8"/>
                                        </p:tgtEl>
                                        <p:attrNameLst>
                                          <p:attrName>ppt_x</p:attrName>
                                        </p:attrNameLst>
                                      </p:cBhvr>
                                      <p:tavLst>
                                        <p:tav tm="0">
                                          <p:val>
                                            <p:strVal val="#ppt_x"/>
                                          </p:val>
                                        </p:tav>
                                        <p:tav tm="100000">
                                          <p:val>
                                            <p:strVal val="#ppt_x"/>
                                          </p:val>
                                        </p:tav>
                                      </p:tavLst>
                                    </p:anim>
                                    <p:anim calcmode="lin" valueType="num">
                                      <p:cBhvr additive="base">
                                        <p:cTn id="100" dur="500" fill="hold"/>
                                        <p:tgtEl>
                                          <p:spTgt spid="8"/>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6"/>
                                        </p:tgtEl>
                                        <p:attrNameLst>
                                          <p:attrName>style.visibility</p:attrName>
                                        </p:attrNameLst>
                                      </p:cBhvr>
                                      <p:to>
                                        <p:strVal val="visible"/>
                                      </p:to>
                                    </p:set>
                                    <p:anim calcmode="lin" valueType="num">
                                      <p:cBhvr additive="base">
                                        <p:cTn id="103" dur="500" fill="hold"/>
                                        <p:tgtEl>
                                          <p:spTgt spid="6"/>
                                        </p:tgtEl>
                                        <p:attrNameLst>
                                          <p:attrName>ppt_x</p:attrName>
                                        </p:attrNameLst>
                                      </p:cBhvr>
                                      <p:tavLst>
                                        <p:tav tm="0">
                                          <p:val>
                                            <p:strVal val="#ppt_x"/>
                                          </p:val>
                                        </p:tav>
                                        <p:tav tm="100000">
                                          <p:val>
                                            <p:strVal val="#ppt_x"/>
                                          </p:val>
                                        </p:tav>
                                      </p:tavLst>
                                    </p:anim>
                                    <p:anim calcmode="lin" valueType="num">
                                      <p:cBhvr additive="base">
                                        <p:cTn id="10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xit" presetSubtype="4" fill="hold" grpId="1" nodeType="clickEffect">
                                  <p:stCondLst>
                                    <p:cond delay="0"/>
                                  </p:stCondLst>
                                  <p:childTnLst>
                                    <p:anim calcmode="lin" valueType="num">
                                      <p:cBhvr additive="base">
                                        <p:cTn id="108" dur="500"/>
                                        <p:tgtEl>
                                          <p:spTgt spid="57409"/>
                                        </p:tgtEl>
                                        <p:attrNameLst>
                                          <p:attrName>ppt_x</p:attrName>
                                        </p:attrNameLst>
                                      </p:cBhvr>
                                      <p:tavLst>
                                        <p:tav tm="0">
                                          <p:val>
                                            <p:strVal val="ppt_x"/>
                                          </p:val>
                                        </p:tav>
                                        <p:tav tm="100000">
                                          <p:val>
                                            <p:strVal val="ppt_x"/>
                                          </p:val>
                                        </p:tav>
                                      </p:tavLst>
                                    </p:anim>
                                    <p:anim calcmode="lin" valueType="num">
                                      <p:cBhvr additive="base">
                                        <p:cTn id="109" dur="500"/>
                                        <p:tgtEl>
                                          <p:spTgt spid="57409"/>
                                        </p:tgtEl>
                                        <p:attrNameLst>
                                          <p:attrName>ppt_y</p:attrName>
                                        </p:attrNameLst>
                                      </p:cBhvr>
                                      <p:tavLst>
                                        <p:tav tm="0">
                                          <p:val>
                                            <p:strVal val="ppt_y"/>
                                          </p:val>
                                        </p:tav>
                                        <p:tav tm="100000">
                                          <p:val>
                                            <p:strVal val="1+ppt_h/2"/>
                                          </p:val>
                                        </p:tav>
                                      </p:tavLst>
                                    </p:anim>
                                    <p:set>
                                      <p:cBhvr>
                                        <p:cTn id="110" dur="1" fill="hold">
                                          <p:stCondLst>
                                            <p:cond delay="499"/>
                                          </p:stCondLst>
                                        </p:cTn>
                                        <p:tgtEl>
                                          <p:spTgt spid="57409"/>
                                        </p:tgtEl>
                                        <p:attrNameLst>
                                          <p:attrName>style.visibility</p:attrName>
                                        </p:attrNameLst>
                                      </p:cBhvr>
                                      <p:to>
                                        <p:strVal val="hidden"/>
                                      </p:to>
                                    </p:set>
                                  </p:childTnLst>
                                </p:cTn>
                              </p:par>
                              <p:par>
                                <p:cTn id="111" presetID="2" presetClass="entr" presetSubtype="4" fill="hold" grpId="0" nodeType="withEffect">
                                  <p:stCondLst>
                                    <p:cond delay="0"/>
                                  </p:stCondLst>
                                  <p:childTnLst>
                                    <p:set>
                                      <p:cBhvr>
                                        <p:cTn id="112" dur="1" fill="hold">
                                          <p:stCondLst>
                                            <p:cond delay="0"/>
                                          </p:stCondLst>
                                        </p:cTn>
                                        <p:tgtEl>
                                          <p:spTgt spid="57404"/>
                                        </p:tgtEl>
                                        <p:attrNameLst>
                                          <p:attrName>style.visibility</p:attrName>
                                        </p:attrNameLst>
                                      </p:cBhvr>
                                      <p:to>
                                        <p:strVal val="visible"/>
                                      </p:to>
                                    </p:set>
                                    <p:anim calcmode="lin" valueType="num">
                                      <p:cBhvr additive="base">
                                        <p:cTn id="113" dur="500" fill="hold"/>
                                        <p:tgtEl>
                                          <p:spTgt spid="57404"/>
                                        </p:tgtEl>
                                        <p:attrNameLst>
                                          <p:attrName>ppt_x</p:attrName>
                                        </p:attrNameLst>
                                      </p:cBhvr>
                                      <p:tavLst>
                                        <p:tav tm="0">
                                          <p:val>
                                            <p:strVal val="#ppt_x"/>
                                          </p:val>
                                        </p:tav>
                                        <p:tav tm="100000">
                                          <p:val>
                                            <p:strVal val="#ppt_x"/>
                                          </p:val>
                                        </p:tav>
                                      </p:tavLst>
                                    </p:anim>
                                    <p:anim calcmode="lin" valueType="num">
                                      <p:cBhvr additive="base">
                                        <p:cTn id="114" dur="500" fill="hold"/>
                                        <p:tgtEl>
                                          <p:spTgt spid="57404"/>
                                        </p:tgtEl>
                                        <p:attrNameLst>
                                          <p:attrName>ppt_y</p:attrName>
                                        </p:attrNameLst>
                                      </p:cBhvr>
                                      <p:tavLst>
                                        <p:tav tm="0">
                                          <p:val>
                                            <p:strVal val="1+#ppt_h/2"/>
                                          </p:val>
                                        </p:tav>
                                        <p:tav tm="100000">
                                          <p:val>
                                            <p:strVal val="#ppt_y"/>
                                          </p:val>
                                        </p:tav>
                                      </p:tavLst>
                                    </p:anim>
                                  </p:childTnLst>
                                </p:cTn>
                              </p:par>
                              <p:par>
                                <p:cTn id="115" presetID="2" presetClass="exit" presetSubtype="4" fill="hold" grpId="1" nodeType="withEffect">
                                  <p:stCondLst>
                                    <p:cond delay="0"/>
                                  </p:stCondLst>
                                  <p:childTnLst>
                                    <p:anim calcmode="lin" valueType="num">
                                      <p:cBhvr additive="base">
                                        <p:cTn id="116" dur="500"/>
                                        <p:tgtEl>
                                          <p:spTgt spid="57406"/>
                                        </p:tgtEl>
                                        <p:attrNameLst>
                                          <p:attrName>ppt_x</p:attrName>
                                        </p:attrNameLst>
                                      </p:cBhvr>
                                      <p:tavLst>
                                        <p:tav tm="0">
                                          <p:val>
                                            <p:strVal val="ppt_x"/>
                                          </p:val>
                                        </p:tav>
                                        <p:tav tm="100000">
                                          <p:val>
                                            <p:strVal val="ppt_x"/>
                                          </p:val>
                                        </p:tav>
                                      </p:tavLst>
                                    </p:anim>
                                    <p:anim calcmode="lin" valueType="num">
                                      <p:cBhvr additive="base">
                                        <p:cTn id="117" dur="500"/>
                                        <p:tgtEl>
                                          <p:spTgt spid="57406"/>
                                        </p:tgtEl>
                                        <p:attrNameLst>
                                          <p:attrName>ppt_y</p:attrName>
                                        </p:attrNameLst>
                                      </p:cBhvr>
                                      <p:tavLst>
                                        <p:tav tm="0">
                                          <p:val>
                                            <p:strVal val="ppt_y"/>
                                          </p:val>
                                        </p:tav>
                                        <p:tav tm="100000">
                                          <p:val>
                                            <p:strVal val="1+ppt_h/2"/>
                                          </p:val>
                                        </p:tav>
                                      </p:tavLst>
                                    </p:anim>
                                    <p:set>
                                      <p:cBhvr>
                                        <p:cTn id="118" dur="1" fill="hold">
                                          <p:stCondLst>
                                            <p:cond delay="499"/>
                                          </p:stCondLst>
                                        </p:cTn>
                                        <p:tgtEl>
                                          <p:spTgt spid="57406"/>
                                        </p:tgtEl>
                                        <p:attrNameLst>
                                          <p:attrName>style.visibility</p:attrName>
                                        </p:attrNameLst>
                                      </p:cBhvr>
                                      <p:to>
                                        <p:strVal val="hidden"/>
                                      </p:to>
                                    </p:set>
                                  </p:childTnLst>
                                </p:cTn>
                              </p:par>
                              <p:par>
                                <p:cTn id="119" presetID="2" presetClass="exit" presetSubtype="4" fill="hold" nodeType="withEffect">
                                  <p:stCondLst>
                                    <p:cond delay="0"/>
                                  </p:stCondLst>
                                  <p:childTnLst>
                                    <p:anim calcmode="lin" valueType="num">
                                      <p:cBhvr additive="base">
                                        <p:cTn id="120" dur="500"/>
                                        <p:tgtEl>
                                          <p:spTgt spid="8"/>
                                        </p:tgtEl>
                                        <p:attrNameLst>
                                          <p:attrName>ppt_x</p:attrName>
                                        </p:attrNameLst>
                                      </p:cBhvr>
                                      <p:tavLst>
                                        <p:tav tm="0">
                                          <p:val>
                                            <p:strVal val="ppt_x"/>
                                          </p:val>
                                        </p:tav>
                                        <p:tav tm="100000">
                                          <p:val>
                                            <p:strVal val="ppt_x"/>
                                          </p:val>
                                        </p:tav>
                                      </p:tavLst>
                                    </p:anim>
                                    <p:anim calcmode="lin" valueType="num">
                                      <p:cBhvr additive="base">
                                        <p:cTn id="121" dur="500"/>
                                        <p:tgtEl>
                                          <p:spTgt spid="8"/>
                                        </p:tgtEl>
                                        <p:attrNameLst>
                                          <p:attrName>ppt_y</p:attrName>
                                        </p:attrNameLst>
                                      </p:cBhvr>
                                      <p:tavLst>
                                        <p:tav tm="0">
                                          <p:val>
                                            <p:strVal val="ppt_y"/>
                                          </p:val>
                                        </p:tav>
                                        <p:tav tm="100000">
                                          <p:val>
                                            <p:strVal val="1+ppt_h/2"/>
                                          </p:val>
                                        </p:tav>
                                      </p:tavLst>
                                    </p:anim>
                                    <p:set>
                                      <p:cBhvr>
                                        <p:cTn id="122" dur="1" fill="hold">
                                          <p:stCondLst>
                                            <p:cond delay="499"/>
                                          </p:stCondLst>
                                        </p:cTn>
                                        <p:tgtEl>
                                          <p:spTgt spid="8"/>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57410"/>
                                        </p:tgtEl>
                                        <p:attrNameLst>
                                          <p:attrName>style.visibility</p:attrName>
                                        </p:attrNameLst>
                                      </p:cBhvr>
                                      <p:to>
                                        <p:strVal val="visible"/>
                                      </p:to>
                                    </p:set>
                                    <p:anim calcmode="lin" valueType="num">
                                      <p:cBhvr additive="base">
                                        <p:cTn id="127" dur="500" fill="hold"/>
                                        <p:tgtEl>
                                          <p:spTgt spid="57410"/>
                                        </p:tgtEl>
                                        <p:attrNameLst>
                                          <p:attrName>ppt_x</p:attrName>
                                        </p:attrNameLst>
                                      </p:cBhvr>
                                      <p:tavLst>
                                        <p:tav tm="0">
                                          <p:val>
                                            <p:strVal val="#ppt_x"/>
                                          </p:val>
                                        </p:tav>
                                        <p:tav tm="100000">
                                          <p:val>
                                            <p:strVal val="#ppt_x"/>
                                          </p:val>
                                        </p:tav>
                                      </p:tavLst>
                                    </p:anim>
                                    <p:anim calcmode="lin" valueType="num">
                                      <p:cBhvr additive="base">
                                        <p:cTn id="128" dur="500" fill="hold"/>
                                        <p:tgtEl>
                                          <p:spTgt spid="57410"/>
                                        </p:tgtEl>
                                        <p:attrNameLst>
                                          <p:attrName>ppt_y</p:attrName>
                                        </p:attrNameLst>
                                      </p:cBhvr>
                                      <p:tavLst>
                                        <p:tav tm="0">
                                          <p:val>
                                            <p:strVal val="1+#ppt_h/2"/>
                                          </p:val>
                                        </p:tav>
                                        <p:tav tm="100000">
                                          <p:val>
                                            <p:strVal val="#ppt_y"/>
                                          </p:val>
                                        </p:tav>
                                      </p:tavLst>
                                    </p:anim>
                                  </p:childTnLst>
                                </p:cTn>
                              </p:par>
                              <p:par>
                                <p:cTn id="129" presetID="2" presetClass="entr" presetSubtype="4" fill="hold" nodeType="withEffect">
                                  <p:stCondLst>
                                    <p:cond delay="0"/>
                                  </p:stCondLst>
                                  <p:childTnLst>
                                    <p:set>
                                      <p:cBhvr>
                                        <p:cTn id="130" dur="1" fill="hold">
                                          <p:stCondLst>
                                            <p:cond delay="0"/>
                                          </p:stCondLst>
                                        </p:cTn>
                                        <p:tgtEl>
                                          <p:spTgt spid="9"/>
                                        </p:tgtEl>
                                        <p:attrNameLst>
                                          <p:attrName>style.visibility</p:attrName>
                                        </p:attrNameLst>
                                      </p:cBhvr>
                                      <p:to>
                                        <p:strVal val="visible"/>
                                      </p:to>
                                    </p:set>
                                    <p:anim calcmode="lin" valueType="num">
                                      <p:cBhvr additive="base">
                                        <p:cTn id="131" dur="500" fill="hold"/>
                                        <p:tgtEl>
                                          <p:spTgt spid="9"/>
                                        </p:tgtEl>
                                        <p:attrNameLst>
                                          <p:attrName>ppt_x</p:attrName>
                                        </p:attrNameLst>
                                      </p:cBhvr>
                                      <p:tavLst>
                                        <p:tav tm="0">
                                          <p:val>
                                            <p:strVal val="#ppt_x"/>
                                          </p:val>
                                        </p:tav>
                                        <p:tav tm="100000">
                                          <p:val>
                                            <p:strVal val="#ppt_x"/>
                                          </p:val>
                                        </p:tav>
                                      </p:tavLst>
                                    </p:anim>
                                    <p:anim calcmode="lin" valueType="num">
                                      <p:cBhvr additive="base">
                                        <p:cTn id="132" dur="500" fill="hold"/>
                                        <p:tgtEl>
                                          <p:spTgt spid="9"/>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57392"/>
                                        </p:tgtEl>
                                        <p:attrNameLst>
                                          <p:attrName>style.visibility</p:attrName>
                                        </p:attrNameLst>
                                      </p:cBhvr>
                                      <p:to>
                                        <p:strVal val="visible"/>
                                      </p:to>
                                    </p:set>
                                    <p:anim calcmode="lin" valueType="num">
                                      <p:cBhvr additive="base">
                                        <p:cTn id="135" dur="500" fill="hold"/>
                                        <p:tgtEl>
                                          <p:spTgt spid="57392"/>
                                        </p:tgtEl>
                                        <p:attrNameLst>
                                          <p:attrName>ppt_x</p:attrName>
                                        </p:attrNameLst>
                                      </p:cBhvr>
                                      <p:tavLst>
                                        <p:tav tm="0">
                                          <p:val>
                                            <p:strVal val="#ppt_x"/>
                                          </p:val>
                                        </p:tav>
                                        <p:tav tm="100000">
                                          <p:val>
                                            <p:strVal val="#ppt_x"/>
                                          </p:val>
                                        </p:tav>
                                      </p:tavLst>
                                    </p:anim>
                                    <p:anim calcmode="lin" valueType="num">
                                      <p:cBhvr additive="base">
                                        <p:cTn id="136" dur="500" fill="hold"/>
                                        <p:tgtEl>
                                          <p:spTgt spid="57392"/>
                                        </p:tgtEl>
                                        <p:attrNameLst>
                                          <p:attrName>ppt_y</p:attrName>
                                        </p:attrNameLst>
                                      </p:cBhvr>
                                      <p:tavLst>
                                        <p:tav tm="0">
                                          <p:val>
                                            <p:strVal val="1+#ppt_h/2"/>
                                          </p:val>
                                        </p:tav>
                                        <p:tav tm="100000">
                                          <p:val>
                                            <p:strVal val="#ppt_y"/>
                                          </p:val>
                                        </p:tav>
                                      </p:tavLst>
                                    </p:anim>
                                  </p:childTnLst>
                                </p:cTn>
                              </p:par>
                              <p:par>
                                <p:cTn id="137" presetID="2" presetClass="entr" presetSubtype="4" fill="hold" nodeType="withEffect">
                                  <p:stCondLst>
                                    <p:cond delay="0"/>
                                  </p:stCondLst>
                                  <p:childTnLst>
                                    <p:set>
                                      <p:cBhvr>
                                        <p:cTn id="138" dur="1" fill="hold">
                                          <p:stCondLst>
                                            <p:cond delay="0"/>
                                          </p:stCondLst>
                                        </p:cTn>
                                        <p:tgtEl>
                                          <p:spTgt spid="12"/>
                                        </p:tgtEl>
                                        <p:attrNameLst>
                                          <p:attrName>style.visibility</p:attrName>
                                        </p:attrNameLst>
                                      </p:cBhvr>
                                      <p:to>
                                        <p:strVal val="visible"/>
                                      </p:to>
                                    </p:set>
                                    <p:anim calcmode="lin" valueType="num">
                                      <p:cBhvr additive="base">
                                        <p:cTn id="139" dur="500" fill="hold"/>
                                        <p:tgtEl>
                                          <p:spTgt spid="12"/>
                                        </p:tgtEl>
                                        <p:attrNameLst>
                                          <p:attrName>ppt_x</p:attrName>
                                        </p:attrNameLst>
                                      </p:cBhvr>
                                      <p:tavLst>
                                        <p:tav tm="0">
                                          <p:val>
                                            <p:strVal val="#ppt_x"/>
                                          </p:val>
                                        </p:tav>
                                        <p:tav tm="100000">
                                          <p:val>
                                            <p:strVal val="#ppt_x"/>
                                          </p:val>
                                        </p:tav>
                                      </p:tavLst>
                                    </p:anim>
                                    <p:anim calcmode="lin" valueType="num">
                                      <p:cBhvr additive="base">
                                        <p:cTn id="14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xit" presetSubtype="4" fill="hold" grpId="1" nodeType="clickEffect">
                                  <p:stCondLst>
                                    <p:cond delay="0"/>
                                  </p:stCondLst>
                                  <p:childTnLst>
                                    <p:anim calcmode="lin" valueType="num">
                                      <p:cBhvr additive="base">
                                        <p:cTn id="144" dur="500"/>
                                        <p:tgtEl>
                                          <p:spTgt spid="57410"/>
                                        </p:tgtEl>
                                        <p:attrNameLst>
                                          <p:attrName>ppt_x</p:attrName>
                                        </p:attrNameLst>
                                      </p:cBhvr>
                                      <p:tavLst>
                                        <p:tav tm="0">
                                          <p:val>
                                            <p:strVal val="ppt_x"/>
                                          </p:val>
                                        </p:tav>
                                        <p:tav tm="100000">
                                          <p:val>
                                            <p:strVal val="ppt_x"/>
                                          </p:val>
                                        </p:tav>
                                      </p:tavLst>
                                    </p:anim>
                                    <p:anim calcmode="lin" valueType="num">
                                      <p:cBhvr additive="base">
                                        <p:cTn id="145" dur="500"/>
                                        <p:tgtEl>
                                          <p:spTgt spid="57410"/>
                                        </p:tgtEl>
                                        <p:attrNameLst>
                                          <p:attrName>ppt_y</p:attrName>
                                        </p:attrNameLst>
                                      </p:cBhvr>
                                      <p:tavLst>
                                        <p:tav tm="0">
                                          <p:val>
                                            <p:strVal val="ppt_y"/>
                                          </p:val>
                                        </p:tav>
                                        <p:tav tm="100000">
                                          <p:val>
                                            <p:strVal val="1+ppt_h/2"/>
                                          </p:val>
                                        </p:tav>
                                      </p:tavLst>
                                    </p:anim>
                                    <p:set>
                                      <p:cBhvr>
                                        <p:cTn id="146" dur="1" fill="hold">
                                          <p:stCondLst>
                                            <p:cond delay="499"/>
                                          </p:stCondLst>
                                        </p:cTn>
                                        <p:tgtEl>
                                          <p:spTgt spid="57410"/>
                                        </p:tgtEl>
                                        <p:attrNameLst>
                                          <p:attrName>style.visibility</p:attrName>
                                        </p:attrNameLst>
                                      </p:cBhvr>
                                      <p:to>
                                        <p:strVal val="hidden"/>
                                      </p:to>
                                    </p:set>
                                  </p:childTnLst>
                                </p:cTn>
                              </p:par>
                              <p:par>
                                <p:cTn id="147" presetID="2" presetClass="exit" presetSubtype="4" fill="hold" grpId="1" nodeType="withEffect">
                                  <p:stCondLst>
                                    <p:cond delay="0"/>
                                  </p:stCondLst>
                                  <p:childTnLst>
                                    <p:anim calcmode="lin" valueType="num">
                                      <p:cBhvr additive="base">
                                        <p:cTn id="148" dur="500"/>
                                        <p:tgtEl>
                                          <p:spTgt spid="57404"/>
                                        </p:tgtEl>
                                        <p:attrNameLst>
                                          <p:attrName>ppt_x</p:attrName>
                                        </p:attrNameLst>
                                      </p:cBhvr>
                                      <p:tavLst>
                                        <p:tav tm="0">
                                          <p:val>
                                            <p:strVal val="ppt_x"/>
                                          </p:val>
                                        </p:tav>
                                        <p:tav tm="100000">
                                          <p:val>
                                            <p:strVal val="ppt_x"/>
                                          </p:val>
                                        </p:tav>
                                      </p:tavLst>
                                    </p:anim>
                                    <p:anim calcmode="lin" valueType="num">
                                      <p:cBhvr additive="base">
                                        <p:cTn id="149" dur="500"/>
                                        <p:tgtEl>
                                          <p:spTgt spid="57404"/>
                                        </p:tgtEl>
                                        <p:attrNameLst>
                                          <p:attrName>ppt_y</p:attrName>
                                        </p:attrNameLst>
                                      </p:cBhvr>
                                      <p:tavLst>
                                        <p:tav tm="0">
                                          <p:val>
                                            <p:strVal val="ppt_y"/>
                                          </p:val>
                                        </p:tav>
                                        <p:tav tm="100000">
                                          <p:val>
                                            <p:strVal val="1+ppt_h/2"/>
                                          </p:val>
                                        </p:tav>
                                      </p:tavLst>
                                    </p:anim>
                                    <p:set>
                                      <p:cBhvr>
                                        <p:cTn id="150" dur="1" fill="hold">
                                          <p:stCondLst>
                                            <p:cond delay="499"/>
                                          </p:stCondLst>
                                        </p:cTn>
                                        <p:tgtEl>
                                          <p:spTgt spid="57404"/>
                                        </p:tgtEl>
                                        <p:attrNameLst>
                                          <p:attrName>style.visibility</p:attrName>
                                        </p:attrNameLst>
                                      </p:cBhvr>
                                      <p:to>
                                        <p:strVal val="hidden"/>
                                      </p:to>
                                    </p:set>
                                  </p:childTnLst>
                                </p:cTn>
                              </p:par>
                              <p:par>
                                <p:cTn id="151" presetID="2" presetClass="entr" presetSubtype="4" fill="hold" grpId="0" nodeType="withEffect">
                                  <p:stCondLst>
                                    <p:cond delay="0"/>
                                  </p:stCondLst>
                                  <p:childTnLst>
                                    <p:set>
                                      <p:cBhvr>
                                        <p:cTn id="152" dur="1" fill="hold">
                                          <p:stCondLst>
                                            <p:cond delay="0"/>
                                          </p:stCondLst>
                                        </p:cTn>
                                        <p:tgtEl>
                                          <p:spTgt spid="57405"/>
                                        </p:tgtEl>
                                        <p:attrNameLst>
                                          <p:attrName>style.visibility</p:attrName>
                                        </p:attrNameLst>
                                      </p:cBhvr>
                                      <p:to>
                                        <p:strVal val="visible"/>
                                      </p:to>
                                    </p:set>
                                    <p:anim calcmode="lin" valueType="num">
                                      <p:cBhvr additive="base">
                                        <p:cTn id="153" dur="500" fill="hold"/>
                                        <p:tgtEl>
                                          <p:spTgt spid="57405"/>
                                        </p:tgtEl>
                                        <p:attrNameLst>
                                          <p:attrName>ppt_x</p:attrName>
                                        </p:attrNameLst>
                                      </p:cBhvr>
                                      <p:tavLst>
                                        <p:tav tm="0">
                                          <p:val>
                                            <p:strVal val="#ppt_x"/>
                                          </p:val>
                                        </p:tav>
                                        <p:tav tm="100000">
                                          <p:val>
                                            <p:strVal val="#ppt_x"/>
                                          </p:val>
                                        </p:tav>
                                      </p:tavLst>
                                    </p:anim>
                                    <p:anim calcmode="lin" valueType="num">
                                      <p:cBhvr additive="base">
                                        <p:cTn id="154" dur="500" fill="hold"/>
                                        <p:tgtEl>
                                          <p:spTgt spid="57405"/>
                                        </p:tgtEl>
                                        <p:attrNameLst>
                                          <p:attrName>ppt_y</p:attrName>
                                        </p:attrNameLst>
                                      </p:cBhvr>
                                      <p:tavLst>
                                        <p:tav tm="0">
                                          <p:val>
                                            <p:strVal val="1+#ppt_h/2"/>
                                          </p:val>
                                        </p:tav>
                                        <p:tav tm="100000">
                                          <p:val>
                                            <p:strVal val="#ppt_y"/>
                                          </p:val>
                                        </p:tav>
                                      </p:tavLst>
                                    </p:anim>
                                  </p:childTnLst>
                                </p:cTn>
                              </p:par>
                              <p:par>
                                <p:cTn id="155" presetID="2" presetClass="exit" presetSubtype="4" fill="hold" nodeType="withEffect">
                                  <p:stCondLst>
                                    <p:cond delay="0"/>
                                  </p:stCondLst>
                                  <p:childTnLst>
                                    <p:anim calcmode="lin" valueType="num">
                                      <p:cBhvr additive="base">
                                        <p:cTn id="156" dur="500"/>
                                        <p:tgtEl>
                                          <p:spTgt spid="9"/>
                                        </p:tgtEl>
                                        <p:attrNameLst>
                                          <p:attrName>ppt_x</p:attrName>
                                        </p:attrNameLst>
                                      </p:cBhvr>
                                      <p:tavLst>
                                        <p:tav tm="0">
                                          <p:val>
                                            <p:strVal val="ppt_x"/>
                                          </p:val>
                                        </p:tav>
                                        <p:tav tm="100000">
                                          <p:val>
                                            <p:strVal val="ppt_x"/>
                                          </p:val>
                                        </p:tav>
                                      </p:tavLst>
                                    </p:anim>
                                    <p:anim calcmode="lin" valueType="num">
                                      <p:cBhvr additive="base">
                                        <p:cTn id="157" dur="500"/>
                                        <p:tgtEl>
                                          <p:spTgt spid="9"/>
                                        </p:tgtEl>
                                        <p:attrNameLst>
                                          <p:attrName>ppt_y</p:attrName>
                                        </p:attrNameLst>
                                      </p:cBhvr>
                                      <p:tavLst>
                                        <p:tav tm="0">
                                          <p:val>
                                            <p:strVal val="ppt_y"/>
                                          </p:val>
                                        </p:tav>
                                        <p:tav tm="100000">
                                          <p:val>
                                            <p:strVal val="1+ppt_h/2"/>
                                          </p:val>
                                        </p:tav>
                                      </p:tavLst>
                                    </p:anim>
                                    <p:set>
                                      <p:cBhvr>
                                        <p:cTn id="158" dur="1" fill="hold">
                                          <p:stCondLst>
                                            <p:cond delay="499"/>
                                          </p:stCondLst>
                                        </p:cTn>
                                        <p:tgtEl>
                                          <p:spTgt spid="9"/>
                                        </p:tgtEl>
                                        <p:attrNameLst>
                                          <p:attrName>style.visibility</p:attrName>
                                        </p:attrNameLst>
                                      </p:cBhvr>
                                      <p:to>
                                        <p:strVal val="hidden"/>
                                      </p:to>
                                    </p:set>
                                  </p:childTnLst>
                                </p:cTn>
                              </p:par>
                              <p:par>
                                <p:cTn id="159" presetID="2" presetClass="exit" presetSubtype="4" fill="hold" grpId="1" nodeType="withEffect">
                                  <p:stCondLst>
                                    <p:cond delay="0"/>
                                  </p:stCondLst>
                                  <p:childTnLst>
                                    <p:anim calcmode="lin" valueType="num">
                                      <p:cBhvr additive="base">
                                        <p:cTn id="160" dur="500"/>
                                        <p:tgtEl>
                                          <p:spTgt spid="57392"/>
                                        </p:tgtEl>
                                        <p:attrNameLst>
                                          <p:attrName>ppt_x</p:attrName>
                                        </p:attrNameLst>
                                      </p:cBhvr>
                                      <p:tavLst>
                                        <p:tav tm="0">
                                          <p:val>
                                            <p:strVal val="ppt_x"/>
                                          </p:val>
                                        </p:tav>
                                        <p:tav tm="100000">
                                          <p:val>
                                            <p:strVal val="ppt_x"/>
                                          </p:val>
                                        </p:tav>
                                      </p:tavLst>
                                    </p:anim>
                                    <p:anim calcmode="lin" valueType="num">
                                      <p:cBhvr additive="base">
                                        <p:cTn id="161" dur="500"/>
                                        <p:tgtEl>
                                          <p:spTgt spid="57392"/>
                                        </p:tgtEl>
                                        <p:attrNameLst>
                                          <p:attrName>ppt_y</p:attrName>
                                        </p:attrNameLst>
                                      </p:cBhvr>
                                      <p:tavLst>
                                        <p:tav tm="0">
                                          <p:val>
                                            <p:strVal val="ppt_y"/>
                                          </p:val>
                                        </p:tav>
                                        <p:tav tm="100000">
                                          <p:val>
                                            <p:strVal val="1+ppt_h/2"/>
                                          </p:val>
                                        </p:tav>
                                      </p:tavLst>
                                    </p:anim>
                                    <p:set>
                                      <p:cBhvr>
                                        <p:cTn id="162" dur="1" fill="hold">
                                          <p:stCondLst>
                                            <p:cond delay="499"/>
                                          </p:stCondLst>
                                        </p:cTn>
                                        <p:tgtEl>
                                          <p:spTgt spid="57392"/>
                                        </p:tgtEl>
                                        <p:attrNameLst>
                                          <p:attrName>style.visibility</p:attrName>
                                        </p:attrNameLst>
                                      </p:cBhvr>
                                      <p:to>
                                        <p:strVal val="hidden"/>
                                      </p:to>
                                    </p:set>
                                  </p:childTnLst>
                                </p:cTn>
                              </p:par>
                            </p:childTnLst>
                          </p:cTn>
                        </p:par>
                      </p:childTnLst>
                    </p:cTn>
                  </p:par>
                  <p:par>
                    <p:cTn id="163" fill="hold">
                      <p:stCondLst>
                        <p:cond delay="indefinite"/>
                      </p:stCondLst>
                      <p:childTnLst>
                        <p:par>
                          <p:cTn id="164" fill="hold">
                            <p:stCondLst>
                              <p:cond delay="0"/>
                            </p:stCondLst>
                            <p:childTnLst>
                              <p:par>
                                <p:cTn id="165" presetID="2" presetClass="entr" presetSubtype="4" fill="hold" grpId="0" nodeType="clickEffect">
                                  <p:stCondLst>
                                    <p:cond delay="0"/>
                                  </p:stCondLst>
                                  <p:childTnLst>
                                    <p:set>
                                      <p:cBhvr>
                                        <p:cTn id="166" dur="1" fill="hold">
                                          <p:stCondLst>
                                            <p:cond delay="0"/>
                                          </p:stCondLst>
                                        </p:cTn>
                                        <p:tgtEl>
                                          <p:spTgt spid="57411"/>
                                        </p:tgtEl>
                                        <p:attrNameLst>
                                          <p:attrName>style.visibility</p:attrName>
                                        </p:attrNameLst>
                                      </p:cBhvr>
                                      <p:to>
                                        <p:strVal val="visible"/>
                                      </p:to>
                                    </p:set>
                                    <p:anim calcmode="lin" valueType="num">
                                      <p:cBhvr additive="base">
                                        <p:cTn id="167" dur="500" fill="hold"/>
                                        <p:tgtEl>
                                          <p:spTgt spid="57411"/>
                                        </p:tgtEl>
                                        <p:attrNameLst>
                                          <p:attrName>ppt_x</p:attrName>
                                        </p:attrNameLst>
                                      </p:cBhvr>
                                      <p:tavLst>
                                        <p:tav tm="0">
                                          <p:val>
                                            <p:strVal val="#ppt_x"/>
                                          </p:val>
                                        </p:tav>
                                        <p:tav tm="100000">
                                          <p:val>
                                            <p:strVal val="#ppt_x"/>
                                          </p:val>
                                        </p:tav>
                                      </p:tavLst>
                                    </p:anim>
                                    <p:anim calcmode="lin" valueType="num">
                                      <p:cBhvr additive="base">
                                        <p:cTn id="168" dur="500" fill="hold"/>
                                        <p:tgtEl>
                                          <p:spTgt spid="57411"/>
                                        </p:tgtEl>
                                        <p:attrNameLst>
                                          <p:attrName>ppt_y</p:attrName>
                                        </p:attrNameLst>
                                      </p:cBhvr>
                                      <p:tavLst>
                                        <p:tav tm="0">
                                          <p:val>
                                            <p:strVal val="1+#ppt_h/2"/>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57381"/>
                                        </p:tgtEl>
                                        <p:attrNameLst>
                                          <p:attrName>style.visibility</p:attrName>
                                        </p:attrNameLst>
                                      </p:cBhvr>
                                      <p:to>
                                        <p:strVal val="visible"/>
                                      </p:to>
                                    </p:set>
                                    <p:anim calcmode="lin" valueType="num">
                                      <p:cBhvr additive="base">
                                        <p:cTn id="171" dur="500" fill="hold"/>
                                        <p:tgtEl>
                                          <p:spTgt spid="57381"/>
                                        </p:tgtEl>
                                        <p:attrNameLst>
                                          <p:attrName>ppt_x</p:attrName>
                                        </p:attrNameLst>
                                      </p:cBhvr>
                                      <p:tavLst>
                                        <p:tav tm="0">
                                          <p:val>
                                            <p:strVal val="#ppt_x"/>
                                          </p:val>
                                        </p:tav>
                                        <p:tav tm="100000">
                                          <p:val>
                                            <p:strVal val="#ppt_x"/>
                                          </p:val>
                                        </p:tav>
                                      </p:tavLst>
                                    </p:anim>
                                    <p:anim calcmode="lin" valueType="num">
                                      <p:cBhvr additive="base">
                                        <p:cTn id="172" dur="500" fill="hold"/>
                                        <p:tgtEl>
                                          <p:spTgt spid="57381"/>
                                        </p:tgtEl>
                                        <p:attrNameLst>
                                          <p:attrName>ppt_y</p:attrName>
                                        </p:attrNameLst>
                                      </p:cBhvr>
                                      <p:tavLst>
                                        <p:tav tm="0">
                                          <p:val>
                                            <p:strVal val="1+#ppt_h/2"/>
                                          </p:val>
                                        </p:tav>
                                        <p:tav tm="100000">
                                          <p:val>
                                            <p:strVal val="#ppt_y"/>
                                          </p:val>
                                        </p:tav>
                                      </p:tavLst>
                                    </p:anim>
                                  </p:childTnLst>
                                </p:cTn>
                              </p:par>
                              <p:par>
                                <p:cTn id="173" presetID="2" presetClass="entr" presetSubtype="4" fill="hold" nodeType="withEffect">
                                  <p:stCondLst>
                                    <p:cond delay="0"/>
                                  </p:stCondLst>
                                  <p:childTnLst>
                                    <p:set>
                                      <p:cBhvr>
                                        <p:cTn id="174" dur="1" fill="hold">
                                          <p:stCondLst>
                                            <p:cond delay="0"/>
                                          </p:stCondLst>
                                        </p:cTn>
                                        <p:tgtEl>
                                          <p:spTgt spid="13"/>
                                        </p:tgtEl>
                                        <p:attrNameLst>
                                          <p:attrName>style.visibility</p:attrName>
                                        </p:attrNameLst>
                                      </p:cBhvr>
                                      <p:to>
                                        <p:strVal val="visible"/>
                                      </p:to>
                                    </p:set>
                                    <p:anim calcmode="lin" valueType="num">
                                      <p:cBhvr additive="base">
                                        <p:cTn id="175" dur="500" fill="hold"/>
                                        <p:tgtEl>
                                          <p:spTgt spid="13"/>
                                        </p:tgtEl>
                                        <p:attrNameLst>
                                          <p:attrName>ppt_x</p:attrName>
                                        </p:attrNameLst>
                                      </p:cBhvr>
                                      <p:tavLst>
                                        <p:tav tm="0">
                                          <p:val>
                                            <p:strVal val="#ppt_x"/>
                                          </p:val>
                                        </p:tav>
                                        <p:tav tm="100000">
                                          <p:val>
                                            <p:strVal val="#ppt_x"/>
                                          </p:val>
                                        </p:tav>
                                      </p:tavLst>
                                    </p:anim>
                                    <p:anim calcmode="lin" valueType="num">
                                      <p:cBhvr additive="base">
                                        <p:cTn id="17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xit" presetSubtype="4" fill="hold" grpId="1" nodeType="clickEffect">
                                  <p:stCondLst>
                                    <p:cond delay="0"/>
                                  </p:stCondLst>
                                  <p:childTnLst>
                                    <p:anim calcmode="lin" valueType="num">
                                      <p:cBhvr additive="base">
                                        <p:cTn id="180" dur="500"/>
                                        <p:tgtEl>
                                          <p:spTgt spid="57411"/>
                                        </p:tgtEl>
                                        <p:attrNameLst>
                                          <p:attrName>ppt_x</p:attrName>
                                        </p:attrNameLst>
                                      </p:cBhvr>
                                      <p:tavLst>
                                        <p:tav tm="0">
                                          <p:val>
                                            <p:strVal val="ppt_x"/>
                                          </p:val>
                                        </p:tav>
                                        <p:tav tm="100000">
                                          <p:val>
                                            <p:strVal val="ppt_x"/>
                                          </p:val>
                                        </p:tav>
                                      </p:tavLst>
                                    </p:anim>
                                    <p:anim calcmode="lin" valueType="num">
                                      <p:cBhvr additive="base">
                                        <p:cTn id="181" dur="500"/>
                                        <p:tgtEl>
                                          <p:spTgt spid="57411"/>
                                        </p:tgtEl>
                                        <p:attrNameLst>
                                          <p:attrName>ppt_y</p:attrName>
                                        </p:attrNameLst>
                                      </p:cBhvr>
                                      <p:tavLst>
                                        <p:tav tm="0">
                                          <p:val>
                                            <p:strVal val="ppt_y"/>
                                          </p:val>
                                        </p:tav>
                                        <p:tav tm="100000">
                                          <p:val>
                                            <p:strVal val="1+ppt_h/2"/>
                                          </p:val>
                                        </p:tav>
                                      </p:tavLst>
                                    </p:anim>
                                    <p:set>
                                      <p:cBhvr>
                                        <p:cTn id="182" dur="1" fill="hold">
                                          <p:stCondLst>
                                            <p:cond delay="499"/>
                                          </p:stCondLst>
                                        </p:cTn>
                                        <p:tgtEl>
                                          <p:spTgt spid="57411"/>
                                        </p:tgtEl>
                                        <p:attrNameLst>
                                          <p:attrName>style.visibility</p:attrName>
                                        </p:attrNameLst>
                                      </p:cBhvr>
                                      <p:to>
                                        <p:strVal val="hidden"/>
                                      </p:to>
                                    </p:set>
                                  </p:childTnLst>
                                </p:cTn>
                              </p:par>
                              <p:par>
                                <p:cTn id="183" presetID="2" presetClass="exit" presetSubtype="4" fill="hold" grpId="1" nodeType="withEffect">
                                  <p:stCondLst>
                                    <p:cond delay="0"/>
                                  </p:stCondLst>
                                  <p:childTnLst>
                                    <p:anim calcmode="lin" valueType="num">
                                      <p:cBhvr additive="base">
                                        <p:cTn id="184" dur="500"/>
                                        <p:tgtEl>
                                          <p:spTgt spid="57405"/>
                                        </p:tgtEl>
                                        <p:attrNameLst>
                                          <p:attrName>ppt_x</p:attrName>
                                        </p:attrNameLst>
                                      </p:cBhvr>
                                      <p:tavLst>
                                        <p:tav tm="0">
                                          <p:val>
                                            <p:strVal val="ppt_x"/>
                                          </p:val>
                                        </p:tav>
                                        <p:tav tm="100000">
                                          <p:val>
                                            <p:strVal val="ppt_x"/>
                                          </p:val>
                                        </p:tav>
                                      </p:tavLst>
                                    </p:anim>
                                    <p:anim calcmode="lin" valueType="num">
                                      <p:cBhvr additive="base">
                                        <p:cTn id="185" dur="500"/>
                                        <p:tgtEl>
                                          <p:spTgt spid="57405"/>
                                        </p:tgtEl>
                                        <p:attrNameLst>
                                          <p:attrName>ppt_y</p:attrName>
                                        </p:attrNameLst>
                                      </p:cBhvr>
                                      <p:tavLst>
                                        <p:tav tm="0">
                                          <p:val>
                                            <p:strVal val="ppt_y"/>
                                          </p:val>
                                        </p:tav>
                                        <p:tav tm="100000">
                                          <p:val>
                                            <p:strVal val="1+ppt_h/2"/>
                                          </p:val>
                                        </p:tav>
                                      </p:tavLst>
                                    </p:anim>
                                    <p:set>
                                      <p:cBhvr>
                                        <p:cTn id="186" dur="1" fill="hold">
                                          <p:stCondLst>
                                            <p:cond delay="499"/>
                                          </p:stCondLst>
                                        </p:cTn>
                                        <p:tgtEl>
                                          <p:spTgt spid="57405"/>
                                        </p:tgtEl>
                                        <p:attrNameLst>
                                          <p:attrName>style.visibility</p:attrName>
                                        </p:attrNameLst>
                                      </p:cBhvr>
                                      <p:to>
                                        <p:strVal val="hidden"/>
                                      </p:to>
                                    </p:set>
                                  </p:childTnLst>
                                </p:cTn>
                              </p:par>
                            </p:childTnLst>
                          </p:cTn>
                        </p:par>
                      </p:childTnLst>
                    </p:cTn>
                  </p:par>
                  <p:par>
                    <p:cTn id="187" fill="hold">
                      <p:stCondLst>
                        <p:cond delay="indefinite"/>
                      </p:stCondLst>
                      <p:childTnLst>
                        <p:par>
                          <p:cTn id="188" fill="hold">
                            <p:stCondLst>
                              <p:cond delay="0"/>
                            </p:stCondLst>
                            <p:childTnLst>
                              <p:par>
                                <p:cTn id="189" presetID="2" presetClass="entr" presetSubtype="4" fill="hold" grpId="0" nodeType="clickEffect">
                                  <p:stCondLst>
                                    <p:cond delay="0"/>
                                  </p:stCondLst>
                                  <p:childTnLst>
                                    <p:set>
                                      <p:cBhvr>
                                        <p:cTn id="190" dur="1" fill="hold">
                                          <p:stCondLst>
                                            <p:cond delay="0"/>
                                          </p:stCondLst>
                                        </p:cTn>
                                        <p:tgtEl>
                                          <p:spTgt spid="57413"/>
                                        </p:tgtEl>
                                        <p:attrNameLst>
                                          <p:attrName>style.visibility</p:attrName>
                                        </p:attrNameLst>
                                      </p:cBhvr>
                                      <p:to>
                                        <p:strVal val="visible"/>
                                      </p:to>
                                    </p:set>
                                    <p:anim calcmode="lin" valueType="num">
                                      <p:cBhvr additive="base">
                                        <p:cTn id="191" dur="500" fill="hold"/>
                                        <p:tgtEl>
                                          <p:spTgt spid="57413"/>
                                        </p:tgtEl>
                                        <p:attrNameLst>
                                          <p:attrName>ppt_x</p:attrName>
                                        </p:attrNameLst>
                                      </p:cBhvr>
                                      <p:tavLst>
                                        <p:tav tm="0">
                                          <p:val>
                                            <p:strVal val="#ppt_x"/>
                                          </p:val>
                                        </p:tav>
                                        <p:tav tm="100000">
                                          <p:val>
                                            <p:strVal val="#ppt_x"/>
                                          </p:val>
                                        </p:tav>
                                      </p:tavLst>
                                    </p:anim>
                                    <p:anim calcmode="lin" valueType="num">
                                      <p:cBhvr additive="base">
                                        <p:cTn id="192" dur="500" fill="hold"/>
                                        <p:tgtEl>
                                          <p:spTgt spid="57413"/>
                                        </p:tgtEl>
                                        <p:attrNameLst>
                                          <p:attrName>ppt_y</p:attrName>
                                        </p:attrNameLst>
                                      </p:cBhvr>
                                      <p:tavLst>
                                        <p:tav tm="0">
                                          <p:val>
                                            <p:strVal val="1+#ppt_h/2"/>
                                          </p:val>
                                        </p:tav>
                                        <p:tav tm="100000">
                                          <p:val>
                                            <p:strVal val="#ppt_y"/>
                                          </p:val>
                                        </p:tav>
                                      </p:tavLst>
                                    </p:anim>
                                  </p:childTnLst>
                                </p:cTn>
                              </p:par>
                              <p:par>
                                <p:cTn id="193" presetID="2" presetClass="entr" presetSubtype="4" fill="hold" nodeType="withEffect">
                                  <p:stCondLst>
                                    <p:cond delay="0"/>
                                  </p:stCondLst>
                                  <p:childTnLst>
                                    <p:set>
                                      <p:cBhvr>
                                        <p:cTn id="194" dur="1" fill="hold">
                                          <p:stCondLst>
                                            <p:cond delay="0"/>
                                          </p:stCondLst>
                                        </p:cTn>
                                        <p:tgtEl>
                                          <p:spTgt spid="7"/>
                                        </p:tgtEl>
                                        <p:attrNameLst>
                                          <p:attrName>style.visibility</p:attrName>
                                        </p:attrNameLst>
                                      </p:cBhvr>
                                      <p:to>
                                        <p:strVal val="visible"/>
                                      </p:to>
                                    </p:set>
                                    <p:anim calcmode="lin" valueType="num">
                                      <p:cBhvr additive="base">
                                        <p:cTn id="195" dur="500" fill="hold"/>
                                        <p:tgtEl>
                                          <p:spTgt spid="7"/>
                                        </p:tgtEl>
                                        <p:attrNameLst>
                                          <p:attrName>ppt_x</p:attrName>
                                        </p:attrNameLst>
                                      </p:cBhvr>
                                      <p:tavLst>
                                        <p:tav tm="0">
                                          <p:val>
                                            <p:strVal val="#ppt_x"/>
                                          </p:val>
                                        </p:tav>
                                        <p:tav tm="100000">
                                          <p:val>
                                            <p:strVal val="#ppt_x"/>
                                          </p:val>
                                        </p:tav>
                                      </p:tavLst>
                                    </p:anim>
                                    <p:anim calcmode="lin" valueType="num">
                                      <p:cBhvr additive="base">
                                        <p:cTn id="196" dur="500" fill="hold"/>
                                        <p:tgtEl>
                                          <p:spTgt spid="7"/>
                                        </p:tgtEl>
                                        <p:attrNameLst>
                                          <p:attrName>ppt_y</p:attrName>
                                        </p:attrNameLst>
                                      </p:cBhvr>
                                      <p:tavLst>
                                        <p:tav tm="0">
                                          <p:val>
                                            <p:strVal val="1+#ppt_h/2"/>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57383"/>
                                        </p:tgtEl>
                                        <p:attrNameLst>
                                          <p:attrName>style.visibility</p:attrName>
                                        </p:attrNameLst>
                                      </p:cBhvr>
                                      <p:to>
                                        <p:strVal val="visible"/>
                                      </p:to>
                                    </p:set>
                                    <p:anim calcmode="lin" valueType="num">
                                      <p:cBhvr additive="base">
                                        <p:cTn id="199" dur="500" fill="hold"/>
                                        <p:tgtEl>
                                          <p:spTgt spid="57383"/>
                                        </p:tgtEl>
                                        <p:attrNameLst>
                                          <p:attrName>ppt_x</p:attrName>
                                        </p:attrNameLst>
                                      </p:cBhvr>
                                      <p:tavLst>
                                        <p:tav tm="0">
                                          <p:val>
                                            <p:strVal val="#ppt_x"/>
                                          </p:val>
                                        </p:tav>
                                        <p:tav tm="100000">
                                          <p:val>
                                            <p:strVal val="#ppt_x"/>
                                          </p:val>
                                        </p:tav>
                                      </p:tavLst>
                                    </p:anim>
                                    <p:anim calcmode="lin" valueType="num">
                                      <p:cBhvr additive="base">
                                        <p:cTn id="200" dur="500" fill="hold"/>
                                        <p:tgtEl>
                                          <p:spTgt spid="57383"/>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p:stCondLst>
                                    <p:cond delay="0"/>
                                  </p:stCondLst>
                                  <p:childTnLst>
                                    <p:set>
                                      <p:cBhvr>
                                        <p:cTn id="202" dur="1" fill="hold">
                                          <p:stCondLst>
                                            <p:cond delay="0"/>
                                          </p:stCondLst>
                                        </p:cTn>
                                        <p:tgtEl>
                                          <p:spTgt spid="57384"/>
                                        </p:tgtEl>
                                        <p:attrNameLst>
                                          <p:attrName>style.visibility</p:attrName>
                                        </p:attrNameLst>
                                      </p:cBhvr>
                                      <p:to>
                                        <p:strVal val="visible"/>
                                      </p:to>
                                    </p:set>
                                    <p:anim calcmode="lin" valueType="num">
                                      <p:cBhvr additive="base">
                                        <p:cTn id="203" dur="500" fill="hold"/>
                                        <p:tgtEl>
                                          <p:spTgt spid="57384"/>
                                        </p:tgtEl>
                                        <p:attrNameLst>
                                          <p:attrName>ppt_x</p:attrName>
                                        </p:attrNameLst>
                                      </p:cBhvr>
                                      <p:tavLst>
                                        <p:tav tm="0">
                                          <p:val>
                                            <p:strVal val="#ppt_x"/>
                                          </p:val>
                                        </p:tav>
                                        <p:tav tm="100000">
                                          <p:val>
                                            <p:strVal val="#ppt_x"/>
                                          </p:val>
                                        </p:tav>
                                      </p:tavLst>
                                    </p:anim>
                                    <p:anim calcmode="lin" valueType="num">
                                      <p:cBhvr additive="base">
                                        <p:cTn id="204" dur="500" fill="hold"/>
                                        <p:tgtEl>
                                          <p:spTgt spid="57384"/>
                                        </p:tgtEl>
                                        <p:attrNameLst>
                                          <p:attrName>ppt_y</p:attrName>
                                        </p:attrNameLst>
                                      </p:cBhvr>
                                      <p:tavLst>
                                        <p:tav tm="0">
                                          <p:val>
                                            <p:strVal val="1+#ppt_h/2"/>
                                          </p:val>
                                        </p:tav>
                                        <p:tav tm="100000">
                                          <p:val>
                                            <p:strVal val="#ppt_y"/>
                                          </p:val>
                                        </p:tav>
                                      </p:tavLst>
                                    </p:anim>
                                  </p:childTnLst>
                                </p:cTn>
                              </p:par>
                              <p:par>
                                <p:cTn id="205" presetID="2" presetClass="entr" presetSubtype="4" fill="hold" nodeType="withEffect">
                                  <p:stCondLst>
                                    <p:cond delay="0"/>
                                  </p:stCondLst>
                                  <p:childTnLst>
                                    <p:set>
                                      <p:cBhvr>
                                        <p:cTn id="206" dur="1" fill="hold">
                                          <p:stCondLst>
                                            <p:cond delay="0"/>
                                          </p:stCondLst>
                                        </p:cTn>
                                        <p:tgtEl>
                                          <p:spTgt spid="14"/>
                                        </p:tgtEl>
                                        <p:attrNameLst>
                                          <p:attrName>style.visibility</p:attrName>
                                        </p:attrNameLst>
                                      </p:cBhvr>
                                      <p:to>
                                        <p:strVal val="visible"/>
                                      </p:to>
                                    </p:set>
                                    <p:anim calcmode="lin" valueType="num">
                                      <p:cBhvr additive="base">
                                        <p:cTn id="207" dur="500" fill="hold"/>
                                        <p:tgtEl>
                                          <p:spTgt spid="14"/>
                                        </p:tgtEl>
                                        <p:attrNameLst>
                                          <p:attrName>ppt_x</p:attrName>
                                        </p:attrNameLst>
                                      </p:cBhvr>
                                      <p:tavLst>
                                        <p:tav tm="0">
                                          <p:val>
                                            <p:strVal val="#ppt_x"/>
                                          </p:val>
                                        </p:tav>
                                        <p:tav tm="100000">
                                          <p:val>
                                            <p:strVal val="#ppt_x"/>
                                          </p:val>
                                        </p:tav>
                                      </p:tavLst>
                                    </p:anim>
                                    <p:anim calcmode="lin" valueType="num">
                                      <p:cBhvr additive="base">
                                        <p:cTn id="20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09" fill="hold">
                      <p:stCondLst>
                        <p:cond delay="indefinite"/>
                      </p:stCondLst>
                      <p:childTnLst>
                        <p:par>
                          <p:cTn id="210" fill="hold">
                            <p:stCondLst>
                              <p:cond delay="0"/>
                            </p:stCondLst>
                            <p:childTnLst>
                              <p:par>
                                <p:cTn id="211" presetID="2" presetClass="exit" presetSubtype="4" fill="hold" grpId="1" nodeType="clickEffect">
                                  <p:stCondLst>
                                    <p:cond delay="0"/>
                                  </p:stCondLst>
                                  <p:childTnLst>
                                    <p:anim calcmode="lin" valueType="num">
                                      <p:cBhvr additive="base">
                                        <p:cTn id="212" dur="500"/>
                                        <p:tgtEl>
                                          <p:spTgt spid="57413"/>
                                        </p:tgtEl>
                                        <p:attrNameLst>
                                          <p:attrName>ppt_x</p:attrName>
                                        </p:attrNameLst>
                                      </p:cBhvr>
                                      <p:tavLst>
                                        <p:tav tm="0">
                                          <p:val>
                                            <p:strVal val="ppt_x"/>
                                          </p:val>
                                        </p:tav>
                                        <p:tav tm="100000">
                                          <p:val>
                                            <p:strVal val="ppt_x"/>
                                          </p:val>
                                        </p:tav>
                                      </p:tavLst>
                                    </p:anim>
                                    <p:anim calcmode="lin" valueType="num">
                                      <p:cBhvr additive="base">
                                        <p:cTn id="213" dur="500"/>
                                        <p:tgtEl>
                                          <p:spTgt spid="57413"/>
                                        </p:tgtEl>
                                        <p:attrNameLst>
                                          <p:attrName>ppt_y</p:attrName>
                                        </p:attrNameLst>
                                      </p:cBhvr>
                                      <p:tavLst>
                                        <p:tav tm="0">
                                          <p:val>
                                            <p:strVal val="ppt_y"/>
                                          </p:val>
                                        </p:tav>
                                        <p:tav tm="100000">
                                          <p:val>
                                            <p:strVal val="1+ppt_h/2"/>
                                          </p:val>
                                        </p:tav>
                                      </p:tavLst>
                                    </p:anim>
                                    <p:set>
                                      <p:cBhvr>
                                        <p:cTn id="214" dur="1" fill="hold">
                                          <p:stCondLst>
                                            <p:cond delay="499"/>
                                          </p:stCondLst>
                                        </p:cTn>
                                        <p:tgtEl>
                                          <p:spTgt spid="57413"/>
                                        </p:tgtEl>
                                        <p:attrNameLst>
                                          <p:attrName>style.visibility</p:attrName>
                                        </p:attrNameLst>
                                      </p:cBhvr>
                                      <p:to>
                                        <p:strVal val="hidden"/>
                                      </p:to>
                                    </p:set>
                                  </p:childTnLst>
                                </p:cTn>
                              </p:par>
                              <p:par>
                                <p:cTn id="215" presetID="2" presetClass="entr" presetSubtype="4" fill="hold" grpId="0" nodeType="withEffect">
                                  <p:stCondLst>
                                    <p:cond delay="0"/>
                                  </p:stCondLst>
                                  <p:childTnLst>
                                    <p:set>
                                      <p:cBhvr>
                                        <p:cTn id="216" dur="1" fill="hold">
                                          <p:stCondLst>
                                            <p:cond delay="0"/>
                                          </p:stCondLst>
                                        </p:cTn>
                                        <p:tgtEl>
                                          <p:spTgt spid="57414"/>
                                        </p:tgtEl>
                                        <p:attrNameLst>
                                          <p:attrName>style.visibility</p:attrName>
                                        </p:attrNameLst>
                                      </p:cBhvr>
                                      <p:to>
                                        <p:strVal val="visible"/>
                                      </p:to>
                                    </p:set>
                                    <p:anim calcmode="lin" valueType="num">
                                      <p:cBhvr additive="base">
                                        <p:cTn id="217" dur="500" fill="hold"/>
                                        <p:tgtEl>
                                          <p:spTgt spid="57414"/>
                                        </p:tgtEl>
                                        <p:attrNameLst>
                                          <p:attrName>ppt_x</p:attrName>
                                        </p:attrNameLst>
                                      </p:cBhvr>
                                      <p:tavLst>
                                        <p:tav tm="0">
                                          <p:val>
                                            <p:strVal val="#ppt_x"/>
                                          </p:val>
                                        </p:tav>
                                        <p:tav tm="100000">
                                          <p:val>
                                            <p:strVal val="#ppt_x"/>
                                          </p:val>
                                        </p:tav>
                                      </p:tavLst>
                                    </p:anim>
                                    <p:anim calcmode="lin" valueType="num">
                                      <p:cBhvr additive="base">
                                        <p:cTn id="218" dur="500" fill="hold"/>
                                        <p:tgtEl>
                                          <p:spTgt spid="57414"/>
                                        </p:tgtEl>
                                        <p:attrNameLst>
                                          <p:attrName>ppt_y</p:attrName>
                                        </p:attrNameLst>
                                      </p:cBhvr>
                                      <p:tavLst>
                                        <p:tav tm="0">
                                          <p:val>
                                            <p:strVal val="1+#ppt_h/2"/>
                                          </p:val>
                                        </p:tav>
                                        <p:tav tm="100000">
                                          <p:val>
                                            <p:strVal val="#ppt_y"/>
                                          </p:val>
                                        </p:tav>
                                      </p:tavLst>
                                    </p:anim>
                                  </p:childTnLst>
                                </p:cTn>
                              </p:par>
                              <p:par>
                                <p:cTn id="219" presetID="2" presetClass="entr" presetSubtype="4" fill="hold" grpId="0" nodeType="withEffect">
                                  <p:stCondLst>
                                    <p:cond delay="0"/>
                                  </p:stCondLst>
                                  <p:childTnLst>
                                    <p:set>
                                      <p:cBhvr>
                                        <p:cTn id="220" dur="1" fill="hold">
                                          <p:stCondLst>
                                            <p:cond delay="0"/>
                                          </p:stCondLst>
                                        </p:cTn>
                                        <p:tgtEl>
                                          <p:spTgt spid="57354"/>
                                        </p:tgtEl>
                                        <p:attrNameLst>
                                          <p:attrName>style.visibility</p:attrName>
                                        </p:attrNameLst>
                                      </p:cBhvr>
                                      <p:to>
                                        <p:strVal val="visible"/>
                                      </p:to>
                                    </p:set>
                                    <p:anim calcmode="lin" valueType="num">
                                      <p:cBhvr additive="base">
                                        <p:cTn id="221" dur="500" fill="hold"/>
                                        <p:tgtEl>
                                          <p:spTgt spid="57354"/>
                                        </p:tgtEl>
                                        <p:attrNameLst>
                                          <p:attrName>ppt_x</p:attrName>
                                        </p:attrNameLst>
                                      </p:cBhvr>
                                      <p:tavLst>
                                        <p:tav tm="0">
                                          <p:val>
                                            <p:strVal val="#ppt_x"/>
                                          </p:val>
                                        </p:tav>
                                        <p:tav tm="100000">
                                          <p:val>
                                            <p:strVal val="#ppt_x"/>
                                          </p:val>
                                        </p:tav>
                                      </p:tavLst>
                                    </p:anim>
                                    <p:anim calcmode="lin" valueType="num">
                                      <p:cBhvr additive="base">
                                        <p:cTn id="222" dur="500" fill="hold"/>
                                        <p:tgtEl>
                                          <p:spTgt spid="57354"/>
                                        </p:tgtEl>
                                        <p:attrNameLst>
                                          <p:attrName>ppt_y</p:attrName>
                                        </p:attrNameLst>
                                      </p:cBhvr>
                                      <p:tavLst>
                                        <p:tav tm="0">
                                          <p:val>
                                            <p:strVal val="1+#ppt_h/2"/>
                                          </p:val>
                                        </p:tav>
                                        <p:tav tm="100000">
                                          <p:val>
                                            <p:strVal val="#ppt_y"/>
                                          </p:val>
                                        </p:tav>
                                      </p:tavLst>
                                    </p:anim>
                                  </p:childTnLst>
                                </p:cTn>
                              </p:par>
                              <p:par>
                                <p:cTn id="223" presetID="2" presetClass="entr" presetSubtype="4" fill="hold" grpId="0" nodeType="withEffect">
                                  <p:stCondLst>
                                    <p:cond delay="0"/>
                                  </p:stCondLst>
                                  <p:childTnLst>
                                    <p:set>
                                      <p:cBhvr>
                                        <p:cTn id="224" dur="1" fill="hold">
                                          <p:stCondLst>
                                            <p:cond delay="0"/>
                                          </p:stCondLst>
                                        </p:cTn>
                                        <p:tgtEl>
                                          <p:spTgt spid="57415"/>
                                        </p:tgtEl>
                                        <p:attrNameLst>
                                          <p:attrName>style.visibility</p:attrName>
                                        </p:attrNameLst>
                                      </p:cBhvr>
                                      <p:to>
                                        <p:strVal val="visible"/>
                                      </p:to>
                                    </p:set>
                                    <p:anim calcmode="lin" valueType="num">
                                      <p:cBhvr additive="base">
                                        <p:cTn id="225" dur="500" fill="hold"/>
                                        <p:tgtEl>
                                          <p:spTgt spid="57415"/>
                                        </p:tgtEl>
                                        <p:attrNameLst>
                                          <p:attrName>ppt_x</p:attrName>
                                        </p:attrNameLst>
                                      </p:cBhvr>
                                      <p:tavLst>
                                        <p:tav tm="0">
                                          <p:val>
                                            <p:strVal val="#ppt_x"/>
                                          </p:val>
                                        </p:tav>
                                        <p:tav tm="100000">
                                          <p:val>
                                            <p:strVal val="#ppt_x"/>
                                          </p:val>
                                        </p:tav>
                                      </p:tavLst>
                                    </p:anim>
                                    <p:anim calcmode="lin" valueType="num">
                                      <p:cBhvr additive="base">
                                        <p:cTn id="226" dur="500" fill="hold"/>
                                        <p:tgtEl>
                                          <p:spTgt spid="57415"/>
                                        </p:tgtEl>
                                        <p:attrNameLst>
                                          <p:attrName>ppt_y</p:attrName>
                                        </p:attrNameLst>
                                      </p:cBhvr>
                                      <p:tavLst>
                                        <p:tav tm="0">
                                          <p:val>
                                            <p:strVal val="1+#ppt_h/2"/>
                                          </p:val>
                                        </p:tav>
                                        <p:tav tm="100000">
                                          <p:val>
                                            <p:strVal val="#ppt_y"/>
                                          </p:val>
                                        </p:tav>
                                      </p:tavLst>
                                    </p:anim>
                                  </p:childTnLst>
                                </p:cTn>
                              </p:par>
                              <p:par>
                                <p:cTn id="227" presetID="2" presetClass="entr" presetSubtype="4" fill="hold" nodeType="withEffect">
                                  <p:stCondLst>
                                    <p:cond delay="0"/>
                                  </p:stCondLst>
                                  <p:childTnLst>
                                    <p:set>
                                      <p:cBhvr>
                                        <p:cTn id="228" dur="1" fill="hold">
                                          <p:stCondLst>
                                            <p:cond delay="0"/>
                                          </p:stCondLst>
                                        </p:cTn>
                                        <p:tgtEl>
                                          <p:spTgt spid="10"/>
                                        </p:tgtEl>
                                        <p:attrNameLst>
                                          <p:attrName>style.visibility</p:attrName>
                                        </p:attrNameLst>
                                      </p:cBhvr>
                                      <p:to>
                                        <p:strVal val="visible"/>
                                      </p:to>
                                    </p:set>
                                    <p:anim calcmode="lin" valueType="num">
                                      <p:cBhvr additive="base">
                                        <p:cTn id="229" dur="500" fill="hold"/>
                                        <p:tgtEl>
                                          <p:spTgt spid="10"/>
                                        </p:tgtEl>
                                        <p:attrNameLst>
                                          <p:attrName>ppt_x</p:attrName>
                                        </p:attrNameLst>
                                      </p:cBhvr>
                                      <p:tavLst>
                                        <p:tav tm="0">
                                          <p:val>
                                            <p:strVal val="#ppt_x"/>
                                          </p:val>
                                        </p:tav>
                                        <p:tav tm="100000">
                                          <p:val>
                                            <p:strVal val="#ppt_x"/>
                                          </p:val>
                                        </p:tav>
                                      </p:tavLst>
                                    </p:anim>
                                    <p:anim calcmode="lin" valueType="num">
                                      <p:cBhvr additive="base">
                                        <p:cTn id="230" dur="500" fill="hold"/>
                                        <p:tgtEl>
                                          <p:spTgt spid="10"/>
                                        </p:tgtEl>
                                        <p:attrNameLst>
                                          <p:attrName>ppt_y</p:attrName>
                                        </p:attrNameLst>
                                      </p:cBhvr>
                                      <p:tavLst>
                                        <p:tav tm="0">
                                          <p:val>
                                            <p:strVal val="1+#ppt_h/2"/>
                                          </p:val>
                                        </p:tav>
                                        <p:tav tm="100000">
                                          <p:val>
                                            <p:strVal val="#ppt_y"/>
                                          </p:val>
                                        </p:tav>
                                      </p:tavLst>
                                    </p:anim>
                                  </p:childTnLst>
                                </p:cTn>
                              </p:par>
                              <p:par>
                                <p:cTn id="231" presetID="2" presetClass="entr" presetSubtype="4" fill="hold" nodeType="withEffect">
                                  <p:stCondLst>
                                    <p:cond delay="0"/>
                                  </p:stCondLst>
                                  <p:childTnLst>
                                    <p:set>
                                      <p:cBhvr>
                                        <p:cTn id="232" dur="1" fill="hold">
                                          <p:stCondLst>
                                            <p:cond delay="0"/>
                                          </p:stCondLst>
                                        </p:cTn>
                                        <p:tgtEl>
                                          <p:spTgt spid="15"/>
                                        </p:tgtEl>
                                        <p:attrNameLst>
                                          <p:attrName>style.visibility</p:attrName>
                                        </p:attrNameLst>
                                      </p:cBhvr>
                                      <p:to>
                                        <p:strVal val="visible"/>
                                      </p:to>
                                    </p:set>
                                    <p:anim calcmode="lin" valueType="num">
                                      <p:cBhvr additive="base">
                                        <p:cTn id="233" dur="500" fill="hold"/>
                                        <p:tgtEl>
                                          <p:spTgt spid="15"/>
                                        </p:tgtEl>
                                        <p:attrNameLst>
                                          <p:attrName>ppt_x</p:attrName>
                                        </p:attrNameLst>
                                      </p:cBhvr>
                                      <p:tavLst>
                                        <p:tav tm="0">
                                          <p:val>
                                            <p:strVal val="#ppt_x"/>
                                          </p:val>
                                        </p:tav>
                                        <p:tav tm="100000">
                                          <p:val>
                                            <p:strVal val="#ppt_x"/>
                                          </p:val>
                                        </p:tav>
                                      </p:tavLst>
                                    </p:anim>
                                    <p:anim calcmode="lin" valueType="num">
                                      <p:cBhvr additive="base">
                                        <p:cTn id="23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51" grpId="0"/>
      <p:bldP spid="57352" grpId="0" animBg="1"/>
      <p:bldP spid="57354" grpId="0" animBg="1"/>
      <p:bldP spid="57376" grpId="0"/>
      <p:bldP spid="57377" grpId="0" animBg="1"/>
      <p:bldP spid="57381" grpId="0"/>
      <p:bldP spid="57382" grpId="0"/>
      <p:bldP spid="57383" grpId="0" animBg="1"/>
      <p:bldP spid="57384" grpId="0"/>
      <p:bldP spid="57392" grpId="0"/>
      <p:bldP spid="57392" grpId="1"/>
      <p:bldP spid="57393" grpId="0"/>
      <p:bldP spid="57394" grpId="0"/>
      <p:bldP spid="57404" grpId="0"/>
      <p:bldP spid="57404" grpId="1"/>
      <p:bldP spid="57405" grpId="0"/>
      <p:bldP spid="57405" grpId="1"/>
      <p:bldP spid="57406" grpId="0"/>
      <p:bldP spid="57406" grpId="1"/>
      <p:bldP spid="57407" grpId="0" animBg="1"/>
      <p:bldP spid="57407" grpId="1" animBg="1"/>
      <p:bldP spid="57408" grpId="0" animBg="1"/>
      <p:bldP spid="57408" grpId="1" animBg="1"/>
      <p:bldP spid="57409" grpId="0" animBg="1"/>
      <p:bldP spid="57409" grpId="1" animBg="1"/>
      <p:bldP spid="57410" grpId="0" animBg="1"/>
      <p:bldP spid="57410" grpId="1" animBg="1"/>
      <p:bldP spid="57411" grpId="0" animBg="1"/>
      <p:bldP spid="57411" grpId="1" animBg="1"/>
      <p:bldP spid="57412" grpId="0" animBg="1"/>
      <p:bldP spid="57412" grpId="1" animBg="1"/>
      <p:bldP spid="57413" grpId="0" animBg="1"/>
      <p:bldP spid="57413" grpId="1" animBg="1"/>
      <p:bldP spid="57414" grpId="0" animBg="1"/>
      <p:bldP spid="57415" grpId="0" animBg="1"/>
      <p:bldP spid="5743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p>
            <a:fld id="{37989BAA-A76C-434C-BD23-501A1EA523CD}" type="slidenum">
              <a:rPr lang="en-US"/>
              <a:pPr/>
              <a:t>19</a:t>
            </a:fld>
            <a:endParaRPr lang="en-US"/>
          </a:p>
        </p:txBody>
      </p:sp>
      <p:sp>
        <p:nvSpPr>
          <p:cNvPr id="3075" name="Rectangle 2"/>
          <p:cNvSpPr>
            <a:spLocks noGrp="1" noChangeArrowheads="1"/>
          </p:cNvSpPr>
          <p:nvPr>
            <p:ph type="title"/>
          </p:nvPr>
        </p:nvSpPr>
        <p:spPr/>
        <p:txBody>
          <a:bodyPr/>
          <a:lstStyle/>
          <a:p>
            <a:pPr eaLnBrk="1" hangingPunct="1"/>
            <a:r>
              <a:rPr lang="en-US" dirty="0" smtClean="0">
                <a:latin typeface="Segoe" pitchFamily="34" charset="0"/>
              </a:rPr>
              <a:t>Agenda</a:t>
            </a:r>
          </a:p>
        </p:txBody>
      </p:sp>
      <p:sp>
        <p:nvSpPr>
          <p:cNvPr id="19" name="Rounded Rectangle 18"/>
          <p:cNvSpPr/>
          <p:nvPr/>
        </p:nvSpPr>
        <p:spPr bwMode="auto">
          <a:xfrm>
            <a:off x="5334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What is WF?</a:t>
            </a:r>
          </a:p>
        </p:txBody>
      </p:sp>
      <p:sp>
        <p:nvSpPr>
          <p:cNvPr id="20" name="Rounded Rectangle 19"/>
          <p:cNvSpPr/>
          <p:nvPr/>
        </p:nvSpPr>
        <p:spPr bwMode="auto">
          <a:xfrm>
            <a:off x="35052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Activities</a:t>
            </a:r>
            <a:r>
              <a:rPr kumimoji="0" lang="en-US" sz="1800" b="0" i="0" u="none" strike="noStrike" cap="none" normalizeH="0" dirty="0" smtClean="0">
                <a:ln>
                  <a:noFill/>
                </a:ln>
                <a:solidFill>
                  <a:schemeClr val="tx1"/>
                </a:solidFill>
                <a:effectLst/>
                <a:latin typeface="Arial" charset="0"/>
              </a:rPr>
              <a:t> &amp;</a:t>
            </a:r>
          </a:p>
          <a:p>
            <a:pPr marL="0" marR="0" indent="0" algn="ctr" defTabSz="914400" rtl="0" eaLnBrk="0" fontAlgn="base" latinLnBrk="0" hangingPunct="0">
              <a:lnSpc>
                <a:spcPct val="100000"/>
              </a:lnSpc>
              <a:spcBef>
                <a:spcPct val="0"/>
              </a:spcBef>
              <a:spcAft>
                <a:spcPct val="0"/>
              </a:spcAft>
              <a:buClrTx/>
              <a:buSzTx/>
              <a:buFontTx/>
              <a:buNone/>
              <a:tabLst/>
            </a:pPr>
            <a:r>
              <a:rPr lang="en-US" baseline="0" dirty="0" smtClean="0">
                <a:solidFill>
                  <a:schemeClr val="tx1"/>
                </a:solidFill>
                <a:latin typeface="Arial" charset="0"/>
              </a:rPr>
              <a:t>Workflow</a:t>
            </a:r>
            <a:endParaRPr kumimoji="0" lang="en-US" sz="1800" b="0" i="0" u="none" strike="noStrike" cap="none" normalizeH="0" baseline="0" dirty="0" smtClean="0">
              <a:ln>
                <a:noFill/>
              </a:ln>
              <a:solidFill>
                <a:schemeClr val="tx1"/>
              </a:solidFill>
              <a:effectLst/>
              <a:latin typeface="Arial" charset="0"/>
            </a:endParaRPr>
          </a:p>
        </p:txBody>
      </p:sp>
      <p:sp>
        <p:nvSpPr>
          <p:cNvPr id="21" name="Rounded Rectangle 20"/>
          <p:cNvSpPr/>
          <p:nvPr/>
        </p:nvSpPr>
        <p:spPr bwMode="auto">
          <a:xfrm>
            <a:off x="64008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Workflow Runtime</a:t>
            </a:r>
          </a:p>
        </p:txBody>
      </p:sp>
      <p:sp>
        <p:nvSpPr>
          <p:cNvPr id="22" name="Rounded Rectangle 21"/>
          <p:cNvSpPr/>
          <p:nvPr/>
        </p:nvSpPr>
        <p:spPr bwMode="auto">
          <a:xfrm>
            <a:off x="3505200" y="2743200"/>
            <a:ext cx="2209800" cy="9144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WF &amp;</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solidFill>
                  <a:schemeClr val="tx1"/>
                </a:solidFill>
                <a:latin typeface="Arial" charset="0"/>
              </a:rPr>
              <a:t>Communication</a:t>
            </a:r>
            <a:endParaRPr kumimoji="0" lang="en-US" sz="1800" b="0" i="0" u="none" strike="noStrike" cap="none" normalizeH="0" baseline="0" dirty="0" smtClean="0">
              <a:ln>
                <a:noFill/>
              </a:ln>
              <a:solidFill>
                <a:schemeClr val="tx1"/>
              </a:solidFill>
              <a:effectLst/>
              <a:latin typeface="Arial" charset="0"/>
            </a:endParaRPr>
          </a:p>
        </p:txBody>
      </p:sp>
      <p:sp>
        <p:nvSpPr>
          <p:cNvPr id="23" name="Rounded Rectangle 22"/>
          <p:cNvSpPr/>
          <p:nvPr/>
        </p:nvSpPr>
        <p:spPr bwMode="auto">
          <a:xfrm>
            <a:off x="1143000" y="3886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Summary</a:t>
            </a:r>
          </a:p>
        </p:txBody>
      </p:sp>
      <p:sp>
        <p:nvSpPr>
          <p:cNvPr id="24" name="Rounded Rectangle 23"/>
          <p:cNvSpPr/>
          <p:nvPr/>
        </p:nvSpPr>
        <p:spPr bwMode="auto">
          <a:xfrm>
            <a:off x="6324600" y="3886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Dynamic Update</a:t>
            </a:r>
          </a:p>
        </p:txBody>
      </p:sp>
      <p:sp>
        <p:nvSpPr>
          <p:cNvPr id="25" name="Rounded Rectangle 24"/>
          <p:cNvSpPr/>
          <p:nvPr/>
        </p:nvSpPr>
        <p:spPr bwMode="auto">
          <a:xfrm>
            <a:off x="3581400" y="52578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Resources</a:t>
            </a:r>
          </a:p>
        </p:txBody>
      </p:sp>
      <p:cxnSp>
        <p:nvCxnSpPr>
          <p:cNvPr id="36" name="Straight Arrow Connector 35"/>
          <p:cNvCxnSpPr>
            <a:stCxn id="19" idx="3"/>
            <a:endCxn id="20" idx="1"/>
          </p:cNvCxnSpPr>
          <p:nvPr/>
        </p:nvCxnSpPr>
        <p:spPr bwMode="auto">
          <a:xfrm>
            <a:off x="2743200" y="1828800"/>
            <a:ext cx="7620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8" name="Straight Arrow Connector 37"/>
          <p:cNvCxnSpPr>
            <a:stCxn id="20" idx="3"/>
            <a:endCxn id="21" idx="1"/>
          </p:cNvCxnSpPr>
          <p:nvPr/>
        </p:nvCxnSpPr>
        <p:spPr bwMode="auto">
          <a:xfrm>
            <a:off x="5715000" y="1828800"/>
            <a:ext cx="685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2" name="Shape 41"/>
          <p:cNvCxnSpPr>
            <a:stCxn id="21" idx="2"/>
            <a:endCxn id="22" idx="0"/>
          </p:cNvCxnSpPr>
          <p:nvPr/>
        </p:nvCxnSpPr>
        <p:spPr bwMode="auto">
          <a:xfrm rot="5400000">
            <a:off x="5829300" y="1066800"/>
            <a:ext cx="457200" cy="2895600"/>
          </a:xfrm>
          <a:prstGeom prst="bent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cxnSp>
        <p:nvCxnSpPr>
          <p:cNvPr id="47" name="Shape 46"/>
          <p:cNvCxnSpPr>
            <a:stCxn id="22" idx="3"/>
            <a:endCxn id="24" idx="0"/>
          </p:cNvCxnSpPr>
          <p:nvPr/>
        </p:nvCxnSpPr>
        <p:spPr bwMode="auto">
          <a:xfrm>
            <a:off x="5715000" y="3200400"/>
            <a:ext cx="1714500" cy="685800"/>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49" name="Straight Arrow Connector 48"/>
          <p:cNvCxnSpPr>
            <a:stCxn id="24" idx="1"/>
            <a:endCxn id="23" idx="3"/>
          </p:cNvCxnSpPr>
          <p:nvPr/>
        </p:nvCxnSpPr>
        <p:spPr bwMode="auto">
          <a:xfrm rot="10800000">
            <a:off x="3352800" y="4343400"/>
            <a:ext cx="2971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1" name="Shape 50"/>
          <p:cNvCxnSpPr>
            <a:stCxn id="23" idx="2"/>
            <a:endCxn id="25" idx="1"/>
          </p:cNvCxnSpPr>
          <p:nvPr/>
        </p:nvCxnSpPr>
        <p:spPr bwMode="auto">
          <a:xfrm rot="16200000" flipH="1">
            <a:off x="2457450" y="4591050"/>
            <a:ext cx="914400" cy="1333500"/>
          </a:xfrm>
          <a:prstGeom prst="bentConnector2">
            <a:avLst/>
          </a:prstGeom>
          <a:solidFill>
            <a:schemeClr val="accent1"/>
          </a:solidFill>
          <a:ln w="9525" cap="flat" cmpd="sng" algn="ctr">
            <a:solidFill>
              <a:schemeClr val="tx1"/>
            </a:solidFill>
            <a:prstDash val="solid"/>
            <a:round/>
            <a:headEnd type="none" w="med" len="med"/>
            <a:tailEnd type="arrow"/>
          </a:ln>
          <a:effectLst/>
        </p:spPr>
      </p:cxnSp>
      <p:sp>
        <p:nvSpPr>
          <p:cNvPr id="52" name="Flowchart: Connector 51"/>
          <p:cNvSpPr/>
          <p:nvPr/>
        </p:nvSpPr>
        <p:spPr bwMode="auto">
          <a:xfrm>
            <a:off x="7239000" y="5486400"/>
            <a:ext cx="457200" cy="457200"/>
          </a:xfrm>
          <a:prstGeom prst="flowChartConnector">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54" name="Straight Arrow Connector 53"/>
          <p:cNvCxnSpPr>
            <a:stCxn id="25" idx="3"/>
            <a:endCxn id="52" idx="2"/>
          </p:cNvCxnSpPr>
          <p:nvPr/>
        </p:nvCxnSpPr>
        <p:spPr bwMode="auto">
          <a:xfrm>
            <a:off x="5791200" y="5715000"/>
            <a:ext cx="1447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p>
            <a:fld id="{37989BAA-A76C-434C-BD23-501A1EA523CD}" type="slidenum">
              <a:rPr lang="en-US"/>
              <a:pPr/>
              <a:t>2</a:t>
            </a:fld>
            <a:endParaRPr lang="en-US"/>
          </a:p>
        </p:txBody>
      </p:sp>
      <p:sp>
        <p:nvSpPr>
          <p:cNvPr id="3075" name="Rectangle 2"/>
          <p:cNvSpPr>
            <a:spLocks noGrp="1" noChangeArrowheads="1"/>
          </p:cNvSpPr>
          <p:nvPr>
            <p:ph type="title"/>
          </p:nvPr>
        </p:nvSpPr>
        <p:spPr/>
        <p:txBody>
          <a:bodyPr/>
          <a:lstStyle/>
          <a:p>
            <a:pPr eaLnBrk="1" hangingPunct="1"/>
            <a:r>
              <a:rPr lang="en-US" dirty="0" smtClean="0">
                <a:latin typeface="Segoe" pitchFamily="34" charset="0"/>
              </a:rPr>
              <a:t>Agenda</a:t>
            </a:r>
          </a:p>
        </p:txBody>
      </p:sp>
      <p:sp>
        <p:nvSpPr>
          <p:cNvPr id="19" name="Rounded Rectangle 18"/>
          <p:cNvSpPr/>
          <p:nvPr/>
        </p:nvSpPr>
        <p:spPr bwMode="auto">
          <a:xfrm>
            <a:off x="533400" y="1371600"/>
            <a:ext cx="2209800" cy="9144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What is WF?</a:t>
            </a:r>
          </a:p>
        </p:txBody>
      </p:sp>
      <p:sp>
        <p:nvSpPr>
          <p:cNvPr id="20" name="Rounded Rectangle 19"/>
          <p:cNvSpPr/>
          <p:nvPr/>
        </p:nvSpPr>
        <p:spPr bwMode="auto">
          <a:xfrm>
            <a:off x="35052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Activities</a:t>
            </a:r>
            <a:r>
              <a:rPr kumimoji="0" lang="en-US" sz="1800" b="0" i="0" u="none" strike="noStrike" cap="none" normalizeH="0" dirty="0" smtClean="0">
                <a:ln>
                  <a:noFill/>
                </a:ln>
                <a:solidFill>
                  <a:schemeClr val="tx1"/>
                </a:solidFill>
                <a:effectLst/>
                <a:latin typeface="Arial" charset="0"/>
              </a:rPr>
              <a:t> &amp;</a:t>
            </a:r>
          </a:p>
          <a:p>
            <a:pPr marL="0" marR="0" indent="0" algn="ctr" defTabSz="914400" rtl="0" eaLnBrk="0" fontAlgn="base" latinLnBrk="0" hangingPunct="0">
              <a:lnSpc>
                <a:spcPct val="100000"/>
              </a:lnSpc>
              <a:spcBef>
                <a:spcPct val="0"/>
              </a:spcBef>
              <a:spcAft>
                <a:spcPct val="0"/>
              </a:spcAft>
              <a:buClrTx/>
              <a:buSzTx/>
              <a:buFontTx/>
              <a:buNone/>
              <a:tabLst/>
            </a:pPr>
            <a:r>
              <a:rPr lang="en-US" baseline="0" dirty="0" smtClean="0">
                <a:solidFill>
                  <a:schemeClr val="tx1"/>
                </a:solidFill>
                <a:latin typeface="Arial" charset="0"/>
              </a:rPr>
              <a:t>Workflow</a:t>
            </a:r>
            <a:endParaRPr kumimoji="0" lang="en-US" sz="1800" b="0" i="0" u="none" strike="noStrike" cap="none" normalizeH="0" baseline="0" dirty="0" smtClean="0">
              <a:ln>
                <a:noFill/>
              </a:ln>
              <a:solidFill>
                <a:schemeClr val="tx1"/>
              </a:solidFill>
              <a:effectLst/>
              <a:latin typeface="Arial" charset="0"/>
            </a:endParaRPr>
          </a:p>
        </p:txBody>
      </p:sp>
      <p:sp>
        <p:nvSpPr>
          <p:cNvPr id="21" name="Rounded Rectangle 20"/>
          <p:cNvSpPr/>
          <p:nvPr/>
        </p:nvSpPr>
        <p:spPr bwMode="auto">
          <a:xfrm>
            <a:off x="64008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Workflow Runtime</a:t>
            </a:r>
          </a:p>
        </p:txBody>
      </p:sp>
      <p:sp>
        <p:nvSpPr>
          <p:cNvPr id="22" name="Rounded Rectangle 21"/>
          <p:cNvSpPr/>
          <p:nvPr/>
        </p:nvSpPr>
        <p:spPr bwMode="auto">
          <a:xfrm>
            <a:off x="3505200" y="2743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WF &amp;</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solidFill>
                  <a:schemeClr val="tx1"/>
                </a:solidFill>
                <a:latin typeface="Arial" charset="0"/>
              </a:rPr>
              <a:t>Communication</a:t>
            </a:r>
            <a:endParaRPr kumimoji="0" lang="en-US" sz="1800" b="0" i="0" u="none" strike="noStrike" cap="none" normalizeH="0" baseline="0" dirty="0" smtClean="0">
              <a:ln>
                <a:noFill/>
              </a:ln>
              <a:solidFill>
                <a:schemeClr val="tx1"/>
              </a:solidFill>
              <a:effectLst/>
              <a:latin typeface="Arial" charset="0"/>
            </a:endParaRPr>
          </a:p>
        </p:txBody>
      </p:sp>
      <p:sp>
        <p:nvSpPr>
          <p:cNvPr id="23" name="Rounded Rectangle 22"/>
          <p:cNvSpPr/>
          <p:nvPr/>
        </p:nvSpPr>
        <p:spPr bwMode="auto">
          <a:xfrm>
            <a:off x="1143000" y="3886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Summary</a:t>
            </a:r>
          </a:p>
        </p:txBody>
      </p:sp>
      <p:sp>
        <p:nvSpPr>
          <p:cNvPr id="24" name="Rounded Rectangle 23"/>
          <p:cNvSpPr/>
          <p:nvPr/>
        </p:nvSpPr>
        <p:spPr bwMode="auto">
          <a:xfrm>
            <a:off x="6324600" y="3886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Dynamic Update</a:t>
            </a:r>
          </a:p>
        </p:txBody>
      </p:sp>
      <p:sp>
        <p:nvSpPr>
          <p:cNvPr id="25" name="Rounded Rectangle 24"/>
          <p:cNvSpPr/>
          <p:nvPr/>
        </p:nvSpPr>
        <p:spPr bwMode="auto">
          <a:xfrm>
            <a:off x="3581400" y="52578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Resources</a:t>
            </a:r>
          </a:p>
        </p:txBody>
      </p:sp>
      <p:cxnSp>
        <p:nvCxnSpPr>
          <p:cNvPr id="36" name="Straight Arrow Connector 35"/>
          <p:cNvCxnSpPr>
            <a:stCxn id="19" idx="3"/>
            <a:endCxn id="20" idx="1"/>
          </p:cNvCxnSpPr>
          <p:nvPr/>
        </p:nvCxnSpPr>
        <p:spPr bwMode="auto">
          <a:xfrm>
            <a:off x="2743200" y="1828800"/>
            <a:ext cx="7620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8" name="Straight Arrow Connector 37"/>
          <p:cNvCxnSpPr>
            <a:stCxn id="20" idx="3"/>
            <a:endCxn id="21" idx="1"/>
          </p:cNvCxnSpPr>
          <p:nvPr/>
        </p:nvCxnSpPr>
        <p:spPr bwMode="auto">
          <a:xfrm>
            <a:off x="5715000" y="1828800"/>
            <a:ext cx="685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2" name="Shape 41"/>
          <p:cNvCxnSpPr>
            <a:stCxn id="21" idx="2"/>
            <a:endCxn id="22" idx="0"/>
          </p:cNvCxnSpPr>
          <p:nvPr/>
        </p:nvCxnSpPr>
        <p:spPr bwMode="auto">
          <a:xfrm rot="5400000">
            <a:off x="5829300" y="1066800"/>
            <a:ext cx="457200" cy="2895600"/>
          </a:xfrm>
          <a:prstGeom prst="bent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cxnSp>
        <p:nvCxnSpPr>
          <p:cNvPr id="47" name="Shape 46"/>
          <p:cNvCxnSpPr>
            <a:stCxn id="22" idx="3"/>
            <a:endCxn id="24" idx="0"/>
          </p:cNvCxnSpPr>
          <p:nvPr/>
        </p:nvCxnSpPr>
        <p:spPr bwMode="auto">
          <a:xfrm>
            <a:off x="5715000" y="3200400"/>
            <a:ext cx="1714500" cy="685800"/>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49" name="Straight Arrow Connector 48"/>
          <p:cNvCxnSpPr>
            <a:stCxn id="24" idx="1"/>
            <a:endCxn id="23" idx="3"/>
          </p:cNvCxnSpPr>
          <p:nvPr/>
        </p:nvCxnSpPr>
        <p:spPr bwMode="auto">
          <a:xfrm rot="10800000">
            <a:off x="3352800" y="4343400"/>
            <a:ext cx="2971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1" name="Shape 50"/>
          <p:cNvCxnSpPr>
            <a:stCxn id="23" idx="2"/>
            <a:endCxn id="25" idx="1"/>
          </p:cNvCxnSpPr>
          <p:nvPr/>
        </p:nvCxnSpPr>
        <p:spPr bwMode="auto">
          <a:xfrm rot="16200000" flipH="1">
            <a:off x="2457450" y="4591050"/>
            <a:ext cx="914400" cy="1333500"/>
          </a:xfrm>
          <a:prstGeom prst="bentConnector2">
            <a:avLst/>
          </a:prstGeom>
          <a:solidFill>
            <a:schemeClr val="accent1"/>
          </a:solidFill>
          <a:ln w="9525" cap="flat" cmpd="sng" algn="ctr">
            <a:solidFill>
              <a:schemeClr val="tx1"/>
            </a:solidFill>
            <a:prstDash val="solid"/>
            <a:round/>
            <a:headEnd type="none" w="med" len="med"/>
            <a:tailEnd type="arrow"/>
          </a:ln>
          <a:effectLst/>
        </p:spPr>
      </p:cxnSp>
      <p:sp>
        <p:nvSpPr>
          <p:cNvPr id="52" name="Flowchart: Connector 51"/>
          <p:cNvSpPr/>
          <p:nvPr/>
        </p:nvSpPr>
        <p:spPr bwMode="auto">
          <a:xfrm>
            <a:off x="7239000" y="5486400"/>
            <a:ext cx="457200" cy="457200"/>
          </a:xfrm>
          <a:prstGeom prst="flowChartConnector">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54" name="Straight Arrow Connector 53"/>
          <p:cNvCxnSpPr>
            <a:stCxn id="25" idx="3"/>
            <a:endCxn id="52" idx="2"/>
          </p:cNvCxnSpPr>
          <p:nvPr/>
        </p:nvCxnSpPr>
        <p:spPr bwMode="auto">
          <a:xfrm>
            <a:off x="5791200" y="5715000"/>
            <a:ext cx="1447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a:noFill/>
        </p:spPr>
        <p:txBody>
          <a:bodyPr/>
          <a:lstStyle/>
          <a:p>
            <a:fld id="{2F7CF219-FF5F-4B5F-9616-1BB4E11E7209}" type="slidenum">
              <a:rPr lang="en-US"/>
              <a:pPr/>
              <a:t>20</a:t>
            </a:fld>
            <a:endParaRPr lang="en-US"/>
          </a:p>
        </p:txBody>
      </p:sp>
      <p:sp>
        <p:nvSpPr>
          <p:cNvPr id="21507" name="Rectangle 2"/>
          <p:cNvSpPr>
            <a:spLocks noGrp="1" noChangeArrowheads="1"/>
          </p:cNvSpPr>
          <p:nvPr>
            <p:ph type="title"/>
          </p:nvPr>
        </p:nvSpPr>
        <p:spPr/>
        <p:txBody>
          <a:bodyPr/>
          <a:lstStyle/>
          <a:p>
            <a:pPr eaLnBrk="1" hangingPunct="1"/>
            <a:r>
              <a:rPr lang="en-US" sz="3200" smtClean="0">
                <a:latin typeface="Segoe" pitchFamily="34" charset="0"/>
              </a:rPr>
              <a:t>Communication</a:t>
            </a:r>
          </a:p>
        </p:txBody>
      </p:sp>
      <p:sp>
        <p:nvSpPr>
          <p:cNvPr id="21508" name="Rectangle 3"/>
          <p:cNvSpPr>
            <a:spLocks noGrp="1" noChangeArrowheads="1"/>
          </p:cNvSpPr>
          <p:nvPr>
            <p:ph type="body" idx="1"/>
          </p:nvPr>
        </p:nvSpPr>
        <p:spPr/>
        <p:txBody>
          <a:bodyPr/>
          <a:lstStyle/>
          <a:p>
            <a:pPr eaLnBrk="1" hangingPunct="1"/>
            <a:r>
              <a:rPr lang="en-US" sz="2800" dirty="0" smtClean="0">
                <a:latin typeface="Segoe" pitchFamily="34" charset="0"/>
              </a:rPr>
              <a:t>Workflow Parameters</a:t>
            </a:r>
          </a:p>
          <a:p>
            <a:pPr eaLnBrk="1" hangingPunct="1"/>
            <a:r>
              <a:rPr lang="en-US" sz="2800" dirty="0" smtClean="0">
                <a:latin typeface="Segoe" pitchFamily="34" charset="0"/>
              </a:rPr>
              <a:t>Web Services</a:t>
            </a:r>
          </a:p>
          <a:p>
            <a:pPr eaLnBrk="1" hangingPunct="1"/>
            <a:r>
              <a:rPr lang="en-US" sz="2800" dirty="0" smtClean="0">
                <a:latin typeface="Segoe" pitchFamily="34" charset="0"/>
              </a:rPr>
              <a:t>Local  Communication  Services</a:t>
            </a:r>
          </a:p>
          <a:p>
            <a:pPr eaLnBrk="1" hangingPunct="1"/>
            <a:r>
              <a:rPr lang="en-US" sz="2800" dirty="0" smtClean="0">
                <a:latin typeface="Segoe" pitchFamily="34" charset="0"/>
              </a:rPr>
              <a:t>Direct Workflow Queue  manipulation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530" name="Rectangle 4"/>
          <p:cNvSpPr>
            <a:spLocks noGrp="1" noChangeArrowheads="1"/>
          </p:cNvSpPr>
          <p:nvPr>
            <p:ph type="ctrTitle"/>
          </p:nvPr>
        </p:nvSpPr>
        <p:spPr>
          <a:xfrm>
            <a:off x="685800" y="3657600"/>
            <a:ext cx="7772400" cy="1470025"/>
          </a:xfrm>
        </p:spPr>
        <p:txBody>
          <a:bodyPr/>
          <a:lstStyle/>
          <a:p>
            <a:pPr eaLnBrk="1" hangingPunct="1"/>
            <a:r>
              <a:rPr lang="en-US" smtClean="0">
                <a:latin typeface="Segoe" pitchFamily="34" charset="0"/>
              </a:rPr>
              <a:t>Communicating with the Workflow</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p>
            <a:fld id="{37989BAA-A76C-434C-BD23-501A1EA523CD}" type="slidenum">
              <a:rPr lang="en-US"/>
              <a:pPr/>
              <a:t>22</a:t>
            </a:fld>
            <a:endParaRPr lang="en-US"/>
          </a:p>
        </p:txBody>
      </p:sp>
      <p:sp>
        <p:nvSpPr>
          <p:cNvPr id="3075" name="Rectangle 2"/>
          <p:cNvSpPr>
            <a:spLocks noGrp="1" noChangeArrowheads="1"/>
          </p:cNvSpPr>
          <p:nvPr>
            <p:ph type="title"/>
          </p:nvPr>
        </p:nvSpPr>
        <p:spPr/>
        <p:txBody>
          <a:bodyPr/>
          <a:lstStyle/>
          <a:p>
            <a:pPr eaLnBrk="1" hangingPunct="1"/>
            <a:r>
              <a:rPr lang="en-US" dirty="0" smtClean="0">
                <a:latin typeface="Segoe" pitchFamily="34" charset="0"/>
              </a:rPr>
              <a:t>Agenda</a:t>
            </a:r>
          </a:p>
        </p:txBody>
      </p:sp>
      <p:sp>
        <p:nvSpPr>
          <p:cNvPr id="19" name="Rounded Rectangle 18"/>
          <p:cNvSpPr/>
          <p:nvPr/>
        </p:nvSpPr>
        <p:spPr bwMode="auto">
          <a:xfrm>
            <a:off x="5334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What is WF?</a:t>
            </a:r>
          </a:p>
        </p:txBody>
      </p:sp>
      <p:sp>
        <p:nvSpPr>
          <p:cNvPr id="20" name="Rounded Rectangle 19"/>
          <p:cNvSpPr/>
          <p:nvPr/>
        </p:nvSpPr>
        <p:spPr bwMode="auto">
          <a:xfrm>
            <a:off x="35052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Activities</a:t>
            </a:r>
            <a:r>
              <a:rPr kumimoji="0" lang="en-US" sz="1800" b="0" i="0" u="none" strike="noStrike" cap="none" normalizeH="0" dirty="0" smtClean="0">
                <a:ln>
                  <a:noFill/>
                </a:ln>
                <a:solidFill>
                  <a:schemeClr val="tx1"/>
                </a:solidFill>
                <a:effectLst/>
                <a:latin typeface="Arial" charset="0"/>
              </a:rPr>
              <a:t> &amp;</a:t>
            </a:r>
          </a:p>
          <a:p>
            <a:pPr marL="0" marR="0" indent="0" algn="ctr" defTabSz="914400" rtl="0" eaLnBrk="0" fontAlgn="base" latinLnBrk="0" hangingPunct="0">
              <a:lnSpc>
                <a:spcPct val="100000"/>
              </a:lnSpc>
              <a:spcBef>
                <a:spcPct val="0"/>
              </a:spcBef>
              <a:spcAft>
                <a:spcPct val="0"/>
              </a:spcAft>
              <a:buClrTx/>
              <a:buSzTx/>
              <a:buFontTx/>
              <a:buNone/>
              <a:tabLst/>
            </a:pPr>
            <a:r>
              <a:rPr lang="en-US" baseline="0" dirty="0" smtClean="0">
                <a:solidFill>
                  <a:schemeClr val="tx1"/>
                </a:solidFill>
                <a:latin typeface="Arial" charset="0"/>
              </a:rPr>
              <a:t>Workflow</a:t>
            </a:r>
            <a:endParaRPr kumimoji="0" lang="en-US" sz="1800" b="0" i="0" u="none" strike="noStrike" cap="none" normalizeH="0" baseline="0" dirty="0" smtClean="0">
              <a:ln>
                <a:noFill/>
              </a:ln>
              <a:solidFill>
                <a:schemeClr val="tx1"/>
              </a:solidFill>
              <a:effectLst/>
              <a:latin typeface="Arial" charset="0"/>
            </a:endParaRPr>
          </a:p>
        </p:txBody>
      </p:sp>
      <p:sp>
        <p:nvSpPr>
          <p:cNvPr id="21" name="Rounded Rectangle 20"/>
          <p:cNvSpPr/>
          <p:nvPr/>
        </p:nvSpPr>
        <p:spPr bwMode="auto">
          <a:xfrm>
            <a:off x="64008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Workflow Runtime</a:t>
            </a:r>
          </a:p>
        </p:txBody>
      </p:sp>
      <p:sp>
        <p:nvSpPr>
          <p:cNvPr id="22" name="Rounded Rectangle 21"/>
          <p:cNvSpPr/>
          <p:nvPr/>
        </p:nvSpPr>
        <p:spPr bwMode="auto">
          <a:xfrm>
            <a:off x="3505200" y="2743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WF &amp;</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solidFill>
                  <a:schemeClr val="tx1"/>
                </a:solidFill>
                <a:latin typeface="Arial" charset="0"/>
              </a:rPr>
              <a:t>Communication</a:t>
            </a:r>
            <a:endParaRPr kumimoji="0" lang="en-US" sz="1800" b="0" i="0" u="none" strike="noStrike" cap="none" normalizeH="0" baseline="0" dirty="0" smtClean="0">
              <a:ln>
                <a:noFill/>
              </a:ln>
              <a:solidFill>
                <a:schemeClr val="tx1"/>
              </a:solidFill>
              <a:effectLst/>
              <a:latin typeface="Arial" charset="0"/>
            </a:endParaRPr>
          </a:p>
        </p:txBody>
      </p:sp>
      <p:sp>
        <p:nvSpPr>
          <p:cNvPr id="23" name="Rounded Rectangle 22"/>
          <p:cNvSpPr/>
          <p:nvPr/>
        </p:nvSpPr>
        <p:spPr bwMode="auto">
          <a:xfrm>
            <a:off x="1143000" y="3886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Summary</a:t>
            </a:r>
          </a:p>
        </p:txBody>
      </p:sp>
      <p:sp>
        <p:nvSpPr>
          <p:cNvPr id="24" name="Rounded Rectangle 23"/>
          <p:cNvSpPr/>
          <p:nvPr/>
        </p:nvSpPr>
        <p:spPr bwMode="auto">
          <a:xfrm>
            <a:off x="6324600" y="3886200"/>
            <a:ext cx="2209800" cy="9144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Dynamic Update</a:t>
            </a:r>
          </a:p>
        </p:txBody>
      </p:sp>
      <p:sp>
        <p:nvSpPr>
          <p:cNvPr id="25" name="Rounded Rectangle 24"/>
          <p:cNvSpPr/>
          <p:nvPr/>
        </p:nvSpPr>
        <p:spPr bwMode="auto">
          <a:xfrm>
            <a:off x="3581400" y="52578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Resources</a:t>
            </a:r>
          </a:p>
        </p:txBody>
      </p:sp>
      <p:cxnSp>
        <p:nvCxnSpPr>
          <p:cNvPr id="36" name="Straight Arrow Connector 35"/>
          <p:cNvCxnSpPr>
            <a:stCxn id="19" idx="3"/>
            <a:endCxn id="20" idx="1"/>
          </p:cNvCxnSpPr>
          <p:nvPr/>
        </p:nvCxnSpPr>
        <p:spPr bwMode="auto">
          <a:xfrm>
            <a:off x="2743200" y="1828800"/>
            <a:ext cx="7620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8" name="Straight Arrow Connector 37"/>
          <p:cNvCxnSpPr>
            <a:stCxn id="20" idx="3"/>
            <a:endCxn id="21" idx="1"/>
          </p:cNvCxnSpPr>
          <p:nvPr/>
        </p:nvCxnSpPr>
        <p:spPr bwMode="auto">
          <a:xfrm>
            <a:off x="5715000" y="1828800"/>
            <a:ext cx="685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2" name="Shape 41"/>
          <p:cNvCxnSpPr>
            <a:stCxn id="21" idx="2"/>
            <a:endCxn id="22" idx="0"/>
          </p:cNvCxnSpPr>
          <p:nvPr/>
        </p:nvCxnSpPr>
        <p:spPr bwMode="auto">
          <a:xfrm rot="5400000">
            <a:off x="5829300" y="1066800"/>
            <a:ext cx="457200" cy="2895600"/>
          </a:xfrm>
          <a:prstGeom prst="bent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cxnSp>
        <p:nvCxnSpPr>
          <p:cNvPr id="47" name="Shape 46"/>
          <p:cNvCxnSpPr>
            <a:stCxn id="22" idx="3"/>
            <a:endCxn id="24" idx="0"/>
          </p:cNvCxnSpPr>
          <p:nvPr/>
        </p:nvCxnSpPr>
        <p:spPr bwMode="auto">
          <a:xfrm>
            <a:off x="5715000" y="3200400"/>
            <a:ext cx="1714500" cy="685800"/>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49" name="Straight Arrow Connector 48"/>
          <p:cNvCxnSpPr>
            <a:stCxn id="24" idx="1"/>
            <a:endCxn id="23" idx="3"/>
          </p:cNvCxnSpPr>
          <p:nvPr/>
        </p:nvCxnSpPr>
        <p:spPr bwMode="auto">
          <a:xfrm rot="10800000">
            <a:off x="3352800" y="4343400"/>
            <a:ext cx="2971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1" name="Shape 50"/>
          <p:cNvCxnSpPr>
            <a:stCxn id="23" idx="2"/>
            <a:endCxn id="25" idx="1"/>
          </p:cNvCxnSpPr>
          <p:nvPr/>
        </p:nvCxnSpPr>
        <p:spPr bwMode="auto">
          <a:xfrm rot="16200000" flipH="1">
            <a:off x="2457450" y="4591050"/>
            <a:ext cx="914400" cy="1333500"/>
          </a:xfrm>
          <a:prstGeom prst="bentConnector2">
            <a:avLst/>
          </a:prstGeom>
          <a:solidFill>
            <a:schemeClr val="accent1"/>
          </a:solidFill>
          <a:ln w="9525" cap="flat" cmpd="sng" algn="ctr">
            <a:solidFill>
              <a:schemeClr val="tx1"/>
            </a:solidFill>
            <a:prstDash val="solid"/>
            <a:round/>
            <a:headEnd type="none" w="med" len="med"/>
            <a:tailEnd type="arrow"/>
          </a:ln>
          <a:effectLst/>
        </p:spPr>
      </p:cxnSp>
      <p:sp>
        <p:nvSpPr>
          <p:cNvPr id="52" name="Flowchart: Connector 51"/>
          <p:cNvSpPr/>
          <p:nvPr/>
        </p:nvSpPr>
        <p:spPr bwMode="auto">
          <a:xfrm>
            <a:off x="7239000" y="5486400"/>
            <a:ext cx="457200" cy="457200"/>
          </a:xfrm>
          <a:prstGeom prst="flowChartConnector">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54" name="Straight Arrow Connector 53"/>
          <p:cNvCxnSpPr>
            <a:stCxn id="25" idx="3"/>
            <a:endCxn id="52" idx="2"/>
          </p:cNvCxnSpPr>
          <p:nvPr/>
        </p:nvCxnSpPr>
        <p:spPr bwMode="auto">
          <a:xfrm>
            <a:off x="5791200" y="5715000"/>
            <a:ext cx="1447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5"/>
          <p:cNvSpPr>
            <a:spLocks noGrp="1"/>
          </p:cNvSpPr>
          <p:nvPr>
            <p:ph type="sldNum" sz="quarter" idx="12"/>
          </p:nvPr>
        </p:nvSpPr>
        <p:spPr>
          <a:noFill/>
        </p:spPr>
        <p:txBody>
          <a:bodyPr/>
          <a:lstStyle/>
          <a:p>
            <a:fld id="{5A6BFB76-26FD-47EC-BB73-3D565231D58D}" type="slidenum">
              <a:rPr lang="en-US"/>
              <a:pPr/>
              <a:t>23</a:t>
            </a:fld>
            <a:endParaRPr lang="en-US"/>
          </a:p>
        </p:txBody>
      </p:sp>
      <p:sp>
        <p:nvSpPr>
          <p:cNvPr id="24579" name="Rectangle 2"/>
          <p:cNvSpPr>
            <a:spLocks noGrp="1" noChangeArrowheads="1"/>
          </p:cNvSpPr>
          <p:nvPr>
            <p:ph type="title"/>
          </p:nvPr>
        </p:nvSpPr>
        <p:spPr/>
        <p:txBody>
          <a:bodyPr/>
          <a:lstStyle/>
          <a:p>
            <a:pPr eaLnBrk="1" hangingPunct="1"/>
            <a:r>
              <a:rPr lang="en-US" sz="3200" smtClean="0">
                <a:latin typeface="Segoe" pitchFamily="34" charset="0"/>
              </a:rPr>
              <a:t>Dynamic Update</a:t>
            </a:r>
          </a:p>
        </p:txBody>
      </p:sp>
      <p:sp>
        <p:nvSpPr>
          <p:cNvPr id="24580" name="Rectangle 3"/>
          <p:cNvSpPr>
            <a:spLocks noGrp="1" noChangeArrowheads="1"/>
          </p:cNvSpPr>
          <p:nvPr>
            <p:ph type="body" idx="1"/>
          </p:nvPr>
        </p:nvSpPr>
        <p:spPr/>
        <p:txBody>
          <a:bodyPr/>
          <a:lstStyle/>
          <a:p>
            <a:pPr eaLnBrk="1" hangingPunct="1"/>
            <a:r>
              <a:rPr lang="en-US" sz="2800" smtClean="0">
                <a:latin typeface="Segoe" pitchFamily="34" charset="0"/>
              </a:rPr>
              <a:t>Workflows can be changed at Runtime.</a:t>
            </a:r>
          </a:p>
          <a:p>
            <a:pPr lvl="1" eaLnBrk="1" hangingPunct="1"/>
            <a:r>
              <a:rPr lang="en-US" sz="2400" smtClean="0">
                <a:latin typeface="Segoe" pitchFamily="34" charset="0"/>
              </a:rPr>
              <a:t>You can dynamically change rules, activities, or transitions.</a:t>
            </a:r>
          </a:p>
          <a:p>
            <a:pPr lvl="1" eaLnBrk="1" hangingPunct="1"/>
            <a:r>
              <a:rPr lang="en-US" sz="2400" smtClean="0">
                <a:latin typeface="Segoe" pitchFamily="34" charset="0"/>
              </a:rPr>
              <a:t>You can modify a workflow instance from within the workflow (i.e., an activity changing the workflow it is contained within) or from outside (a host application modifying the instance from the outside).</a:t>
            </a:r>
          </a:p>
          <a:p>
            <a:pPr lvl="1" eaLnBrk="1" hangingPunct="1"/>
            <a:r>
              <a:rPr lang="en-US" sz="2400" smtClean="0">
                <a:latin typeface="Segoe" pitchFamily="34" charset="0"/>
              </a:rPr>
              <a:t>The same mechanisms for performing dynamic workflow updates can also be used to generate workflows completely in code.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p>
            <a:fld id="{37989BAA-A76C-434C-BD23-501A1EA523CD}" type="slidenum">
              <a:rPr lang="en-US"/>
              <a:pPr/>
              <a:t>24</a:t>
            </a:fld>
            <a:endParaRPr lang="en-US"/>
          </a:p>
        </p:txBody>
      </p:sp>
      <p:sp>
        <p:nvSpPr>
          <p:cNvPr id="3075" name="Rectangle 2"/>
          <p:cNvSpPr>
            <a:spLocks noGrp="1" noChangeArrowheads="1"/>
          </p:cNvSpPr>
          <p:nvPr>
            <p:ph type="title"/>
          </p:nvPr>
        </p:nvSpPr>
        <p:spPr/>
        <p:txBody>
          <a:bodyPr/>
          <a:lstStyle/>
          <a:p>
            <a:pPr eaLnBrk="1" hangingPunct="1"/>
            <a:r>
              <a:rPr lang="en-US" dirty="0" smtClean="0">
                <a:latin typeface="Segoe" pitchFamily="34" charset="0"/>
              </a:rPr>
              <a:t>Agenda</a:t>
            </a:r>
          </a:p>
        </p:txBody>
      </p:sp>
      <p:sp>
        <p:nvSpPr>
          <p:cNvPr id="19" name="Rounded Rectangle 18"/>
          <p:cNvSpPr/>
          <p:nvPr/>
        </p:nvSpPr>
        <p:spPr bwMode="auto">
          <a:xfrm>
            <a:off x="5334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What is WF?</a:t>
            </a:r>
          </a:p>
        </p:txBody>
      </p:sp>
      <p:sp>
        <p:nvSpPr>
          <p:cNvPr id="20" name="Rounded Rectangle 19"/>
          <p:cNvSpPr/>
          <p:nvPr/>
        </p:nvSpPr>
        <p:spPr bwMode="auto">
          <a:xfrm>
            <a:off x="35052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Activities</a:t>
            </a:r>
            <a:r>
              <a:rPr kumimoji="0" lang="en-US" sz="1800" b="0" i="0" u="none" strike="noStrike" cap="none" normalizeH="0" dirty="0" smtClean="0">
                <a:ln>
                  <a:noFill/>
                </a:ln>
                <a:solidFill>
                  <a:schemeClr val="tx1"/>
                </a:solidFill>
                <a:effectLst/>
                <a:latin typeface="Arial" charset="0"/>
              </a:rPr>
              <a:t> &amp;</a:t>
            </a:r>
          </a:p>
          <a:p>
            <a:pPr marL="0" marR="0" indent="0" algn="ctr" defTabSz="914400" rtl="0" eaLnBrk="0" fontAlgn="base" latinLnBrk="0" hangingPunct="0">
              <a:lnSpc>
                <a:spcPct val="100000"/>
              </a:lnSpc>
              <a:spcBef>
                <a:spcPct val="0"/>
              </a:spcBef>
              <a:spcAft>
                <a:spcPct val="0"/>
              </a:spcAft>
              <a:buClrTx/>
              <a:buSzTx/>
              <a:buFontTx/>
              <a:buNone/>
              <a:tabLst/>
            </a:pPr>
            <a:r>
              <a:rPr lang="en-US" baseline="0" dirty="0" smtClean="0">
                <a:solidFill>
                  <a:schemeClr val="tx1"/>
                </a:solidFill>
                <a:latin typeface="Arial" charset="0"/>
              </a:rPr>
              <a:t>Workflow</a:t>
            </a:r>
            <a:endParaRPr kumimoji="0" lang="en-US" sz="1800" b="0" i="0" u="none" strike="noStrike" cap="none" normalizeH="0" baseline="0" dirty="0" smtClean="0">
              <a:ln>
                <a:noFill/>
              </a:ln>
              <a:solidFill>
                <a:schemeClr val="tx1"/>
              </a:solidFill>
              <a:effectLst/>
              <a:latin typeface="Arial" charset="0"/>
            </a:endParaRPr>
          </a:p>
        </p:txBody>
      </p:sp>
      <p:sp>
        <p:nvSpPr>
          <p:cNvPr id="21" name="Rounded Rectangle 20"/>
          <p:cNvSpPr/>
          <p:nvPr/>
        </p:nvSpPr>
        <p:spPr bwMode="auto">
          <a:xfrm>
            <a:off x="64008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Workflow Runtime</a:t>
            </a:r>
          </a:p>
        </p:txBody>
      </p:sp>
      <p:sp>
        <p:nvSpPr>
          <p:cNvPr id="22" name="Rounded Rectangle 21"/>
          <p:cNvSpPr/>
          <p:nvPr/>
        </p:nvSpPr>
        <p:spPr bwMode="auto">
          <a:xfrm>
            <a:off x="3505200" y="2743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WF &amp;</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solidFill>
                  <a:schemeClr val="tx1"/>
                </a:solidFill>
                <a:latin typeface="Arial" charset="0"/>
              </a:rPr>
              <a:t>Communication</a:t>
            </a:r>
            <a:endParaRPr kumimoji="0" lang="en-US" sz="1800" b="0" i="0" u="none" strike="noStrike" cap="none" normalizeH="0" baseline="0" dirty="0" smtClean="0">
              <a:ln>
                <a:noFill/>
              </a:ln>
              <a:solidFill>
                <a:schemeClr val="tx1"/>
              </a:solidFill>
              <a:effectLst/>
              <a:latin typeface="Arial" charset="0"/>
            </a:endParaRPr>
          </a:p>
        </p:txBody>
      </p:sp>
      <p:sp>
        <p:nvSpPr>
          <p:cNvPr id="23" name="Rounded Rectangle 22"/>
          <p:cNvSpPr/>
          <p:nvPr/>
        </p:nvSpPr>
        <p:spPr bwMode="auto">
          <a:xfrm>
            <a:off x="1143000" y="3886200"/>
            <a:ext cx="2209800" cy="9144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Summary</a:t>
            </a:r>
          </a:p>
        </p:txBody>
      </p:sp>
      <p:sp>
        <p:nvSpPr>
          <p:cNvPr id="24" name="Rounded Rectangle 23"/>
          <p:cNvSpPr/>
          <p:nvPr/>
        </p:nvSpPr>
        <p:spPr bwMode="auto">
          <a:xfrm>
            <a:off x="6324600" y="3886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Dynamic Update</a:t>
            </a:r>
          </a:p>
        </p:txBody>
      </p:sp>
      <p:sp>
        <p:nvSpPr>
          <p:cNvPr id="25" name="Rounded Rectangle 24"/>
          <p:cNvSpPr/>
          <p:nvPr/>
        </p:nvSpPr>
        <p:spPr bwMode="auto">
          <a:xfrm>
            <a:off x="3581400" y="52578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Resources</a:t>
            </a:r>
          </a:p>
        </p:txBody>
      </p:sp>
      <p:cxnSp>
        <p:nvCxnSpPr>
          <p:cNvPr id="36" name="Straight Arrow Connector 35"/>
          <p:cNvCxnSpPr>
            <a:stCxn id="19" idx="3"/>
            <a:endCxn id="20" idx="1"/>
          </p:cNvCxnSpPr>
          <p:nvPr/>
        </p:nvCxnSpPr>
        <p:spPr bwMode="auto">
          <a:xfrm>
            <a:off x="2743200" y="1828800"/>
            <a:ext cx="7620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8" name="Straight Arrow Connector 37"/>
          <p:cNvCxnSpPr>
            <a:stCxn id="20" idx="3"/>
            <a:endCxn id="21" idx="1"/>
          </p:cNvCxnSpPr>
          <p:nvPr/>
        </p:nvCxnSpPr>
        <p:spPr bwMode="auto">
          <a:xfrm>
            <a:off x="5715000" y="1828800"/>
            <a:ext cx="685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2" name="Shape 41"/>
          <p:cNvCxnSpPr>
            <a:stCxn id="21" idx="2"/>
            <a:endCxn id="22" idx="0"/>
          </p:cNvCxnSpPr>
          <p:nvPr/>
        </p:nvCxnSpPr>
        <p:spPr bwMode="auto">
          <a:xfrm rot="5400000">
            <a:off x="5829300" y="1066800"/>
            <a:ext cx="457200" cy="2895600"/>
          </a:xfrm>
          <a:prstGeom prst="bent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cxnSp>
        <p:nvCxnSpPr>
          <p:cNvPr id="47" name="Shape 46"/>
          <p:cNvCxnSpPr>
            <a:stCxn id="22" idx="3"/>
            <a:endCxn id="24" idx="0"/>
          </p:cNvCxnSpPr>
          <p:nvPr/>
        </p:nvCxnSpPr>
        <p:spPr bwMode="auto">
          <a:xfrm>
            <a:off x="5715000" y="3200400"/>
            <a:ext cx="1714500" cy="685800"/>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49" name="Straight Arrow Connector 48"/>
          <p:cNvCxnSpPr>
            <a:stCxn id="24" idx="1"/>
            <a:endCxn id="23" idx="3"/>
          </p:cNvCxnSpPr>
          <p:nvPr/>
        </p:nvCxnSpPr>
        <p:spPr bwMode="auto">
          <a:xfrm rot="10800000">
            <a:off x="3352800" y="4343400"/>
            <a:ext cx="2971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1" name="Shape 50"/>
          <p:cNvCxnSpPr>
            <a:stCxn id="23" idx="2"/>
            <a:endCxn id="25" idx="1"/>
          </p:cNvCxnSpPr>
          <p:nvPr/>
        </p:nvCxnSpPr>
        <p:spPr bwMode="auto">
          <a:xfrm rot="16200000" flipH="1">
            <a:off x="2457450" y="4591050"/>
            <a:ext cx="914400" cy="1333500"/>
          </a:xfrm>
          <a:prstGeom prst="bentConnector2">
            <a:avLst/>
          </a:prstGeom>
          <a:solidFill>
            <a:schemeClr val="accent1"/>
          </a:solidFill>
          <a:ln w="9525" cap="flat" cmpd="sng" algn="ctr">
            <a:solidFill>
              <a:schemeClr val="tx1"/>
            </a:solidFill>
            <a:prstDash val="solid"/>
            <a:round/>
            <a:headEnd type="none" w="med" len="med"/>
            <a:tailEnd type="arrow"/>
          </a:ln>
          <a:effectLst/>
        </p:spPr>
      </p:cxnSp>
      <p:sp>
        <p:nvSpPr>
          <p:cNvPr id="52" name="Flowchart: Connector 51"/>
          <p:cNvSpPr/>
          <p:nvPr/>
        </p:nvSpPr>
        <p:spPr bwMode="auto">
          <a:xfrm>
            <a:off x="7239000" y="5486400"/>
            <a:ext cx="457200" cy="457200"/>
          </a:xfrm>
          <a:prstGeom prst="flowChartConnector">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54" name="Straight Arrow Connector 53"/>
          <p:cNvCxnSpPr>
            <a:stCxn id="25" idx="3"/>
            <a:endCxn id="52" idx="2"/>
          </p:cNvCxnSpPr>
          <p:nvPr/>
        </p:nvCxnSpPr>
        <p:spPr bwMode="auto">
          <a:xfrm>
            <a:off x="5791200" y="5715000"/>
            <a:ext cx="1447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5"/>
          <p:cNvSpPr>
            <a:spLocks noGrp="1"/>
          </p:cNvSpPr>
          <p:nvPr>
            <p:ph type="sldNum" sz="quarter" idx="12"/>
          </p:nvPr>
        </p:nvSpPr>
        <p:spPr>
          <a:noFill/>
        </p:spPr>
        <p:txBody>
          <a:bodyPr/>
          <a:lstStyle/>
          <a:p>
            <a:fld id="{FC3C124B-29FA-4BBA-BB7B-393D8AF9DF25}" type="slidenum">
              <a:rPr lang="en-US"/>
              <a:pPr/>
              <a:t>25</a:t>
            </a:fld>
            <a:endParaRPr lang="en-US"/>
          </a:p>
        </p:txBody>
      </p:sp>
      <p:sp>
        <p:nvSpPr>
          <p:cNvPr id="26627" name="Rectangle 2"/>
          <p:cNvSpPr>
            <a:spLocks noGrp="1" noChangeArrowheads="1"/>
          </p:cNvSpPr>
          <p:nvPr>
            <p:ph type="title"/>
          </p:nvPr>
        </p:nvSpPr>
        <p:spPr/>
        <p:txBody>
          <a:bodyPr/>
          <a:lstStyle/>
          <a:p>
            <a:pPr eaLnBrk="1" hangingPunct="1"/>
            <a:r>
              <a:rPr lang="en-US" sz="3200" smtClean="0">
                <a:latin typeface="Segoe" pitchFamily="34" charset="0"/>
              </a:rPr>
              <a:t>Summary</a:t>
            </a:r>
          </a:p>
        </p:txBody>
      </p:sp>
      <p:sp>
        <p:nvSpPr>
          <p:cNvPr id="26628" name="Rectangle 3"/>
          <p:cNvSpPr>
            <a:spLocks noGrp="1" noChangeArrowheads="1"/>
          </p:cNvSpPr>
          <p:nvPr>
            <p:ph type="body" idx="1"/>
          </p:nvPr>
        </p:nvSpPr>
        <p:spPr/>
        <p:txBody>
          <a:bodyPr/>
          <a:lstStyle/>
          <a:p>
            <a:pPr eaLnBrk="1" hangingPunct="1"/>
            <a:r>
              <a:rPr lang="en-US" sz="2800" smtClean="0">
                <a:latin typeface="Segoe" pitchFamily="34" charset="0"/>
              </a:rPr>
              <a:t>What we learned today:</a:t>
            </a:r>
          </a:p>
          <a:p>
            <a:pPr lvl="1" eaLnBrk="1" hangingPunct="1"/>
            <a:r>
              <a:rPr lang="en-US" sz="2200" smtClean="0">
                <a:latin typeface="Segoe" pitchFamily="34" charset="0"/>
              </a:rPr>
              <a:t>Windows Workflow allows you to organize a set of activities into a workflow.</a:t>
            </a:r>
          </a:p>
          <a:p>
            <a:pPr lvl="1" eaLnBrk="1" hangingPunct="1"/>
            <a:r>
              <a:rPr lang="en-US" sz="2200" smtClean="0">
                <a:latin typeface="Segoe" pitchFamily="34" charset="0"/>
              </a:rPr>
              <a:t>Workflows can be sequential or state machines.</a:t>
            </a:r>
          </a:p>
          <a:p>
            <a:pPr lvl="1" eaLnBrk="1" hangingPunct="1"/>
            <a:r>
              <a:rPr lang="en-US" sz="2200" smtClean="0">
                <a:latin typeface="Segoe" pitchFamily="34" charset="0"/>
              </a:rPr>
              <a:t>You can create your own custom activities.</a:t>
            </a:r>
          </a:p>
          <a:p>
            <a:pPr lvl="1" eaLnBrk="1" hangingPunct="1"/>
            <a:r>
              <a:rPr lang="en-US" sz="2200" smtClean="0">
                <a:latin typeface="Segoe" pitchFamily="34" charset="0"/>
              </a:rPr>
              <a:t>Workflows can be hosted in a variety of host applications.</a:t>
            </a:r>
          </a:p>
          <a:p>
            <a:pPr lvl="1" eaLnBrk="1" hangingPunct="1"/>
            <a:r>
              <a:rPr lang="en-US" sz="2200" smtClean="0">
                <a:latin typeface="Segoe" pitchFamily="34" charset="0"/>
              </a:rPr>
              <a:t>Workflow provides more process transparency.</a:t>
            </a:r>
          </a:p>
          <a:p>
            <a:pPr lvl="1" eaLnBrk="1" hangingPunct="1"/>
            <a:r>
              <a:rPr lang="en-US" sz="2200" smtClean="0">
                <a:latin typeface="Segoe" pitchFamily="34" charset="0"/>
              </a:rPr>
              <a:t>Workflow provides more flexible and extensible process development.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5"/>
          <p:cNvSpPr>
            <a:spLocks noGrp="1"/>
          </p:cNvSpPr>
          <p:nvPr>
            <p:ph type="sldNum" sz="quarter" idx="12"/>
          </p:nvPr>
        </p:nvSpPr>
        <p:spPr>
          <a:noFill/>
        </p:spPr>
        <p:txBody>
          <a:bodyPr/>
          <a:lstStyle/>
          <a:p>
            <a:fld id="{742DFD36-50C5-40CF-A480-CC012A735341}" type="slidenum">
              <a:rPr lang="en-US"/>
              <a:pPr/>
              <a:t>26</a:t>
            </a:fld>
            <a:endParaRPr lang="en-US"/>
          </a:p>
        </p:txBody>
      </p:sp>
      <p:sp>
        <p:nvSpPr>
          <p:cNvPr id="27651" name="Rectangle 2"/>
          <p:cNvSpPr>
            <a:spLocks noGrp="1" noChangeArrowheads="1"/>
          </p:cNvSpPr>
          <p:nvPr>
            <p:ph type="title"/>
          </p:nvPr>
        </p:nvSpPr>
        <p:spPr/>
        <p:txBody>
          <a:bodyPr/>
          <a:lstStyle/>
          <a:p>
            <a:pPr eaLnBrk="1" hangingPunct="1"/>
            <a:r>
              <a:rPr lang="en-US" sz="3200" smtClean="0">
                <a:latin typeface="Segoe" pitchFamily="34" charset="0"/>
              </a:rPr>
              <a:t>Summary</a:t>
            </a:r>
          </a:p>
        </p:txBody>
      </p:sp>
      <p:sp>
        <p:nvSpPr>
          <p:cNvPr id="27652" name="Rectangle 3"/>
          <p:cNvSpPr>
            <a:spLocks noGrp="1" noChangeArrowheads="1"/>
          </p:cNvSpPr>
          <p:nvPr>
            <p:ph type="body" idx="1"/>
          </p:nvPr>
        </p:nvSpPr>
        <p:spPr/>
        <p:txBody>
          <a:bodyPr/>
          <a:lstStyle/>
          <a:p>
            <a:pPr eaLnBrk="1" hangingPunct="1"/>
            <a:r>
              <a:rPr lang="en-US" sz="2800" dirty="0" smtClean="0">
                <a:latin typeface="Segoe" pitchFamily="34" charset="0"/>
              </a:rPr>
              <a:t>What we didn’t see today:</a:t>
            </a:r>
          </a:p>
          <a:p>
            <a:pPr lvl="1" eaLnBrk="1" hangingPunct="1"/>
            <a:r>
              <a:rPr lang="en-US" sz="2200" dirty="0" smtClean="0">
                <a:latin typeface="Segoe" pitchFamily="34" charset="0"/>
              </a:rPr>
              <a:t>Rules driven processing.</a:t>
            </a:r>
          </a:p>
          <a:p>
            <a:pPr lvl="1" eaLnBrk="1" hangingPunct="1"/>
            <a:r>
              <a:rPr lang="en-US" sz="2200" dirty="0" smtClean="0">
                <a:latin typeface="Segoe" pitchFamily="34" charset="0"/>
              </a:rPr>
              <a:t>Exception Handling.</a:t>
            </a:r>
          </a:p>
          <a:p>
            <a:pPr lvl="1" eaLnBrk="1" hangingPunct="1"/>
            <a:r>
              <a:rPr lang="en-US" sz="2200" dirty="0" smtClean="0">
                <a:latin typeface="Segoe" pitchFamily="34" charset="0"/>
              </a:rPr>
              <a:t>Compensating Transactions.</a:t>
            </a:r>
          </a:p>
          <a:p>
            <a:pPr lvl="1" eaLnBrk="1" hangingPunct="1"/>
            <a:r>
              <a:rPr lang="en-US" sz="2200" dirty="0" smtClean="0">
                <a:latin typeface="Segoe" pitchFamily="34" charset="0"/>
              </a:rPr>
              <a:t>Web Service Communications.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p>
            <a:fld id="{37989BAA-A76C-434C-BD23-501A1EA523CD}" type="slidenum">
              <a:rPr lang="en-US"/>
              <a:pPr/>
              <a:t>27</a:t>
            </a:fld>
            <a:endParaRPr lang="en-US"/>
          </a:p>
        </p:txBody>
      </p:sp>
      <p:sp>
        <p:nvSpPr>
          <p:cNvPr id="3075" name="Rectangle 2"/>
          <p:cNvSpPr>
            <a:spLocks noGrp="1" noChangeArrowheads="1"/>
          </p:cNvSpPr>
          <p:nvPr>
            <p:ph type="title"/>
          </p:nvPr>
        </p:nvSpPr>
        <p:spPr/>
        <p:txBody>
          <a:bodyPr/>
          <a:lstStyle/>
          <a:p>
            <a:pPr eaLnBrk="1" hangingPunct="1"/>
            <a:r>
              <a:rPr lang="en-US" dirty="0" smtClean="0">
                <a:latin typeface="Segoe" pitchFamily="34" charset="0"/>
              </a:rPr>
              <a:t>Agenda</a:t>
            </a:r>
          </a:p>
        </p:txBody>
      </p:sp>
      <p:sp>
        <p:nvSpPr>
          <p:cNvPr id="19" name="Rounded Rectangle 18"/>
          <p:cNvSpPr/>
          <p:nvPr/>
        </p:nvSpPr>
        <p:spPr bwMode="auto">
          <a:xfrm>
            <a:off x="5334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What is WF?</a:t>
            </a:r>
          </a:p>
        </p:txBody>
      </p:sp>
      <p:sp>
        <p:nvSpPr>
          <p:cNvPr id="20" name="Rounded Rectangle 19"/>
          <p:cNvSpPr/>
          <p:nvPr/>
        </p:nvSpPr>
        <p:spPr bwMode="auto">
          <a:xfrm>
            <a:off x="35052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Activities</a:t>
            </a:r>
            <a:r>
              <a:rPr kumimoji="0" lang="en-US" sz="1800" b="0" i="0" u="none" strike="noStrike" cap="none" normalizeH="0" dirty="0" smtClean="0">
                <a:ln>
                  <a:noFill/>
                </a:ln>
                <a:solidFill>
                  <a:schemeClr val="tx1"/>
                </a:solidFill>
                <a:effectLst/>
                <a:latin typeface="Arial" charset="0"/>
              </a:rPr>
              <a:t> &amp;</a:t>
            </a:r>
          </a:p>
          <a:p>
            <a:pPr marL="0" marR="0" indent="0" algn="ctr" defTabSz="914400" rtl="0" eaLnBrk="0" fontAlgn="base" latinLnBrk="0" hangingPunct="0">
              <a:lnSpc>
                <a:spcPct val="100000"/>
              </a:lnSpc>
              <a:spcBef>
                <a:spcPct val="0"/>
              </a:spcBef>
              <a:spcAft>
                <a:spcPct val="0"/>
              </a:spcAft>
              <a:buClrTx/>
              <a:buSzTx/>
              <a:buFontTx/>
              <a:buNone/>
              <a:tabLst/>
            </a:pPr>
            <a:r>
              <a:rPr lang="en-US" baseline="0" dirty="0" smtClean="0">
                <a:solidFill>
                  <a:schemeClr val="tx1"/>
                </a:solidFill>
                <a:latin typeface="Arial" charset="0"/>
              </a:rPr>
              <a:t>Workflow</a:t>
            </a:r>
            <a:endParaRPr kumimoji="0" lang="en-US" sz="1800" b="0" i="0" u="none" strike="noStrike" cap="none" normalizeH="0" baseline="0" dirty="0" smtClean="0">
              <a:ln>
                <a:noFill/>
              </a:ln>
              <a:solidFill>
                <a:schemeClr val="tx1"/>
              </a:solidFill>
              <a:effectLst/>
              <a:latin typeface="Arial" charset="0"/>
            </a:endParaRPr>
          </a:p>
        </p:txBody>
      </p:sp>
      <p:sp>
        <p:nvSpPr>
          <p:cNvPr id="21" name="Rounded Rectangle 20"/>
          <p:cNvSpPr/>
          <p:nvPr/>
        </p:nvSpPr>
        <p:spPr bwMode="auto">
          <a:xfrm>
            <a:off x="64008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Workflow Runtime</a:t>
            </a:r>
          </a:p>
        </p:txBody>
      </p:sp>
      <p:sp>
        <p:nvSpPr>
          <p:cNvPr id="22" name="Rounded Rectangle 21"/>
          <p:cNvSpPr/>
          <p:nvPr/>
        </p:nvSpPr>
        <p:spPr bwMode="auto">
          <a:xfrm>
            <a:off x="3505200" y="2743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WF &amp;</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solidFill>
                  <a:schemeClr val="tx1"/>
                </a:solidFill>
                <a:latin typeface="Arial" charset="0"/>
              </a:rPr>
              <a:t>Communication</a:t>
            </a:r>
            <a:endParaRPr kumimoji="0" lang="en-US" sz="1800" b="0" i="0" u="none" strike="noStrike" cap="none" normalizeH="0" baseline="0" dirty="0" smtClean="0">
              <a:ln>
                <a:noFill/>
              </a:ln>
              <a:solidFill>
                <a:schemeClr val="tx1"/>
              </a:solidFill>
              <a:effectLst/>
              <a:latin typeface="Arial" charset="0"/>
            </a:endParaRPr>
          </a:p>
        </p:txBody>
      </p:sp>
      <p:sp>
        <p:nvSpPr>
          <p:cNvPr id="23" name="Rounded Rectangle 22"/>
          <p:cNvSpPr/>
          <p:nvPr/>
        </p:nvSpPr>
        <p:spPr bwMode="auto">
          <a:xfrm>
            <a:off x="1143000" y="3886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Summary</a:t>
            </a:r>
          </a:p>
        </p:txBody>
      </p:sp>
      <p:sp>
        <p:nvSpPr>
          <p:cNvPr id="24" name="Rounded Rectangle 23"/>
          <p:cNvSpPr/>
          <p:nvPr/>
        </p:nvSpPr>
        <p:spPr bwMode="auto">
          <a:xfrm>
            <a:off x="6324600" y="3886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Dynamic Update</a:t>
            </a:r>
          </a:p>
        </p:txBody>
      </p:sp>
      <p:sp>
        <p:nvSpPr>
          <p:cNvPr id="25" name="Rounded Rectangle 24"/>
          <p:cNvSpPr/>
          <p:nvPr/>
        </p:nvSpPr>
        <p:spPr bwMode="auto">
          <a:xfrm>
            <a:off x="3581400" y="5257800"/>
            <a:ext cx="2209800" cy="9144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Resources</a:t>
            </a:r>
          </a:p>
        </p:txBody>
      </p:sp>
      <p:cxnSp>
        <p:nvCxnSpPr>
          <p:cNvPr id="36" name="Straight Arrow Connector 35"/>
          <p:cNvCxnSpPr>
            <a:stCxn id="19" idx="3"/>
            <a:endCxn id="20" idx="1"/>
          </p:cNvCxnSpPr>
          <p:nvPr/>
        </p:nvCxnSpPr>
        <p:spPr bwMode="auto">
          <a:xfrm>
            <a:off x="2743200" y="1828800"/>
            <a:ext cx="7620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8" name="Straight Arrow Connector 37"/>
          <p:cNvCxnSpPr>
            <a:stCxn id="20" idx="3"/>
            <a:endCxn id="21" idx="1"/>
          </p:cNvCxnSpPr>
          <p:nvPr/>
        </p:nvCxnSpPr>
        <p:spPr bwMode="auto">
          <a:xfrm>
            <a:off x="5715000" y="1828800"/>
            <a:ext cx="685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2" name="Shape 41"/>
          <p:cNvCxnSpPr>
            <a:stCxn id="21" idx="2"/>
            <a:endCxn id="22" idx="0"/>
          </p:cNvCxnSpPr>
          <p:nvPr/>
        </p:nvCxnSpPr>
        <p:spPr bwMode="auto">
          <a:xfrm rot="5400000">
            <a:off x="5829300" y="1066800"/>
            <a:ext cx="457200" cy="2895600"/>
          </a:xfrm>
          <a:prstGeom prst="bent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cxnSp>
        <p:nvCxnSpPr>
          <p:cNvPr id="47" name="Shape 46"/>
          <p:cNvCxnSpPr>
            <a:stCxn id="22" idx="3"/>
            <a:endCxn id="24" idx="0"/>
          </p:cNvCxnSpPr>
          <p:nvPr/>
        </p:nvCxnSpPr>
        <p:spPr bwMode="auto">
          <a:xfrm>
            <a:off x="5715000" y="3200400"/>
            <a:ext cx="1714500" cy="685800"/>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49" name="Straight Arrow Connector 48"/>
          <p:cNvCxnSpPr>
            <a:stCxn id="24" idx="1"/>
            <a:endCxn id="23" idx="3"/>
          </p:cNvCxnSpPr>
          <p:nvPr/>
        </p:nvCxnSpPr>
        <p:spPr bwMode="auto">
          <a:xfrm rot="10800000">
            <a:off x="3352800" y="4343400"/>
            <a:ext cx="2971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1" name="Shape 50"/>
          <p:cNvCxnSpPr>
            <a:stCxn id="23" idx="2"/>
            <a:endCxn id="25" idx="1"/>
          </p:cNvCxnSpPr>
          <p:nvPr/>
        </p:nvCxnSpPr>
        <p:spPr bwMode="auto">
          <a:xfrm rot="16200000" flipH="1">
            <a:off x="2457450" y="4591050"/>
            <a:ext cx="914400" cy="1333500"/>
          </a:xfrm>
          <a:prstGeom prst="bentConnector2">
            <a:avLst/>
          </a:prstGeom>
          <a:solidFill>
            <a:schemeClr val="accent1"/>
          </a:solidFill>
          <a:ln w="9525" cap="flat" cmpd="sng" algn="ctr">
            <a:solidFill>
              <a:schemeClr val="tx1"/>
            </a:solidFill>
            <a:prstDash val="solid"/>
            <a:round/>
            <a:headEnd type="none" w="med" len="med"/>
            <a:tailEnd type="arrow"/>
          </a:ln>
          <a:effectLst/>
        </p:spPr>
      </p:cxnSp>
      <p:sp>
        <p:nvSpPr>
          <p:cNvPr id="52" name="Flowchart: Connector 51"/>
          <p:cNvSpPr/>
          <p:nvPr/>
        </p:nvSpPr>
        <p:spPr bwMode="auto">
          <a:xfrm>
            <a:off x="7239000" y="5486400"/>
            <a:ext cx="457200" cy="457200"/>
          </a:xfrm>
          <a:prstGeom prst="flowChartConnector">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54" name="Straight Arrow Connector 53"/>
          <p:cNvCxnSpPr>
            <a:stCxn id="25" idx="3"/>
            <a:endCxn id="52" idx="2"/>
          </p:cNvCxnSpPr>
          <p:nvPr/>
        </p:nvCxnSpPr>
        <p:spPr bwMode="auto">
          <a:xfrm>
            <a:off x="5791200" y="5715000"/>
            <a:ext cx="1447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5"/>
          <p:cNvSpPr>
            <a:spLocks noGrp="1"/>
          </p:cNvSpPr>
          <p:nvPr>
            <p:ph type="sldNum" sz="quarter" idx="12"/>
          </p:nvPr>
        </p:nvSpPr>
        <p:spPr>
          <a:noFill/>
        </p:spPr>
        <p:txBody>
          <a:bodyPr/>
          <a:lstStyle/>
          <a:p>
            <a:fld id="{71E6E136-121E-46A5-B710-E0048EDA3B4F}" type="slidenum">
              <a:rPr lang="en-US"/>
              <a:pPr/>
              <a:t>28</a:t>
            </a:fld>
            <a:endParaRPr lang="en-US"/>
          </a:p>
        </p:txBody>
      </p:sp>
      <p:sp>
        <p:nvSpPr>
          <p:cNvPr id="29699" name="Rectangle 2"/>
          <p:cNvSpPr>
            <a:spLocks noGrp="1" noChangeArrowheads="1"/>
          </p:cNvSpPr>
          <p:nvPr>
            <p:ph type="title"/>
          </p:nvPr>
        </p:nvSpPr>
        <p:spPr/>
        <p:txBody>
          <a:bodyPr/>
          <a:lstStyle/>
          <a:p>
            <a:pPr eaLnBrk="1" hangingPunct="1"/>
            <a:r>
              <a:rPr lang="en-US" sz="3200" dirty="0" smtClean="0">
                <a:latin typeface="Segoe" pitchFamily="34" charset="0"/>
              </a:rPr>
              <a:t>Resources</a:t>
            </a:r>
          </a:p>
        </p:txBody>
      </p:sp>
      <p:sp>
        <p:nvSpPr>
          <p:cNvPr id="29700" name="Rectangle 3"/>
          <p:cNvSpPr>
            <a:spLocks noGrp="1" noChangeArrowheads="1"/>
          </p:cNvSpPr>
          <p:nvPr>
            <p:ph type="body" idx="1"/>
          </p:nvPr>
        </p:nvSpPr>
        <p:spPr>
          <a:xfrm>
            <a:off x="457200" y="1143000"/>
            <a:ext cx="8229600" cy="5257800"/>
          </a:xfrm>
        </p:spPr>
        <p:txBody>
          <a:bodyPr/>
          <a:lstStyle/>
          <a:p>
            <a:pPr eaLnBrk="1" hangingPunct="1"/>
            <a:r>
              <a:rPr lang="en-US" sz="2800" dirty="0" smtClean="0">
                <a:latin typeface="Segoe" pitchFamily="34" charset="0"/>
              </a:rPr>
              <a:t>Getting Started</a:t>
            </a:r>
          </a:p>
          <a:p>
            <a:pPr lvl="1" eaLnBrk="1" hangingPunct="1"/>
            <a:r>
              <a:rPr lang="en-US" sz="2400" dirty="0" err="1" smtClean="0">
                <a:latin typeface="Segoe" pitchFamily="34" charset="0"/>
              </a:rPr>
              <a:t>.Net</a:t>
            </a:r>
            <a:r>
              <a:rPr lang="en-US" sz="2400" dirty="0" smtClean="0">
                <a:latin typeface="Segoe" pitchFamily="34" charset="0"/>
              </a:rPr>
              <a:t> 3.0 Runtime Components</a:t>
            </a:r>
          </a:p>
          <a:p>
            <a:pPr lvl="2" eaLnBrk="1" hangingPunct="1"/>
            <a:r>
              <a:rPr lang="en-US" sz="2000" dirty="0" smtClean="0">
                <a:latin typeface="Segoe" pitchFamily="34" charset="0"/>
              </a:rPr>
              <a:t>www.shrinkster.com/LM2</a:t>
            </a:r>
          </a:p>
          <a:p>
            <a:pPr lvl="1" eaLnBrk="1" hangingPunct="1"/>
            <a:r>
              <a:rPr lang="en-US" sz="2400" dirty="0" err="1" smtClean="0">
                <a:latin typeface="Segoe" pitchFamily="34" charset="0"/>
              </a:rPr>
              <a:t>VS.Net</a:t>
            </a:r>
            <a:r>
              <a:rPr lang="en-US" sz="2400" dirty="0" smtClean="0">
                <a:latin typeface="Segoe" pitchFamily="34" charset="0"/>
              </a:rPr>
              <a:t> extensions for Workflow</a:t>
            </a:r>
          </a:p>
          <a:p>
            <a:pPr lvl="2" eaLnBrk="1" hangingPunct="1"/>
            <a:r>
              <a:rPr lang="en-US" sz="2000" dirty="0" smtClean="0">
                <a:latin typeface="Segoe" pitchFamily="34" charset="0"/>
              </a:rPr>
              <a:t>www.shrinkster.com/LM3</a:t>
            </a:r>
          </a:p>
          <a:p>
            <a:pPr lvl="1" eaLnBrk="1" hangingPunct="1"/>
            <a:r>
              <a:rPr lang="en-US" sz="2400" dirty="0" smtClean="0">
                <a:latin typeface="Segoe" pitchFamily="34" charset="0"/>
              </a:rPr>
              <a:t>Hands on Labs, Samples, Tutorials</a:t>
            </a:r>
          </a:p>
          <a:p>
            <a:pPr eaLnBrk="1" hangingPunct="1"/>
            <a:r>
              <a:rPr lang="en-US" sz="2800" dirty="0" smtClean="0">
                <a:latin typeface="Segoe" pitchFamily="34" charset="0"/>
              </a:rPr>
              <a:t>Community Site</a:t>
            </a:r>
          </a:p>
          <a:p>
            <a:pPr lvl="1" eaLnBrk="1" hangingPunct="1"/>
            <a:r>
              <a:rPr lang="en-US" sz="2200" dirty="0" smtClean="0">
                <a:latin typeface="Segoe" pitchFamily="34" charset="0"/>
              </a:rPr>
              <a:t>http://wf.netfx3.com</a:t>
            </a:r>
          </a:p>
          <a:p>
            <a:pPr eaLnBrk="1" hangingPunct="1"/>
            <a:r>
              <a:rPr lang="en-US" sz="2800" dirty="0" smtClean="0">
                <a:latin typeface="Segoe" pitchFamily="34" charset="0"/>
              </a:rPr>
              <a:t>“</a:t>
            </a:r>
            <a:r>
              <a:rPr lang="en-US" sz="2800" dirty="0" err="1" smtClean="0">
                <a:latin typeface="Segoe" pitchFamily="34" charset="0"/>
              </a:rPr>
              <a:t>Essentional</a:t>
            </a:r>
            <a:r>
              <a:rPr lang="en-US" sz="2800" dirty="0" smtClean="0">
                <a:latin typeface="Segoe" pitchFamily="34" charset="0"/>
              </a:rPr>
              <a:t> Windows Workflow Foundation”</a:t>
            </a:r>
          </a:p>
          <a:p>
            <a:pPr lvl="2" eaLnBrk="1" hangingPunct="1"/>
            <a:r>
              <a:rPr lang="en-US" sz="2000" dirty="0" smtClean="0">
                <a:latin typeface="Segoe" pitchFamily="34" charset="0"/>
              </a:rPr>
              <a:t>www.shrinkster.com/LM4</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5"/>
          <p:cNvSpPr>
            <a:spLocks noGrp="1"/>
          </p:cNvSpPr>
          <p:nvPr>
            <p:ph type="sldNum" sz="quarter" idx="12"/>
          </p:nvPr>
        </p:nvSpPr>
        <p:spPr>
          <a:noFill/>
        </p:spPr>
        <p:txBody>
          <a:bodyPr/>
          <a:lstStyle/>
          <a:p>
            <a:fld id="{4E7B78EF-BE78-4C1C-AF6D-250B25A7084B}" type="slidenum">
              <a:rPr lang="en-US"/>
              <a:pPr/>
              <a:t>29</a:t>
            </a:fld>
            <a:endParaRPr lang="en-US"/>
          </a:p>
        </p:txBody>
      </p:sp>
      <p:sp>
        <p:nvSpPr>
          <p:cNvPr id="30723" name="Rectangle 3"/>
          <p:cNvSpPr>
            <a:spLocks noGrp="1" noChangeArrowheads="1"/>
          </p:cNvSpPr>
          <p:nvPr>
            <p:ph type="body" idx="1"/>
          </p:nvPr>
        </p:nvSpPr>
        <p:spPr>
          <a:xfrm>
            <a:off x="381000" y="1371600"/>
            <a:ext cx="8229600" cy="4343400"/>
          </a:xfrm>
        </p:spPr>
        <p:txBody>
          <a:bodyPr/>
          <a:lstStyle/>
          <a:p>
            <a:pPr algn="ctr" eaLnBrk="1" hangingPunct="1">
              <a:buFontTx/>
              <a:buNone/>
            </a:pPr>
            <a:r>
              <a:rPr lang="en-US" smtClean="0">
                <a:latin typeface="Segoe" pitchFamily="34" charset="0"/>
              </a:rPr>
              <a:t>My Blog – MikeWo’s Musings</a:t>
            </a:r>
          </a:p>
          <a:p>
            <a:pPr algn="ctr" eaLnBrk="1" hangingPunct="1">
              <a:buFontTx/>
              <a:buNone/>
            </a:pPr>
            <a:r>
              <a:rPr lang="en-US" sz="2800" smtClean="0">
                <a:latin typeface="Segoe" pitchFamily="34" charset="0"/>
                <a:hlinkClick r:id="rId3"/>
              </a:rPr>
              <a:t>http://www.mvwood.com/blog</a:t>
            </a:r>
            <a:endParaRPr lang="en-US" sz="2800" smtClean="0">
              <a:latin typeface="Segoe" pitchFamily="34" charset="0"/>
            </a:endParaRPr>
          </a:p>
          <a:p>
            <a:pPr algn="ctr" eaLnBrk="1" hangingPunct="1">
              <a:buFontTx/>
              <a:buNone/>
            </a:pPr>
            <a:endParaRPr lang="en-US" sz="2800" smtClean="0">
              <a:latin typeface="Segoe" pitchFamily="34" charset="0"/>
            </a:endParaRPr>
          </a:p>
          <a:p>
            <a:pPr algn="ctr" eaLnBrk="1" hangingPunct="1">
              <a:buFontTx/>
              <a:buNone/>
            </a:pPr>
            <a:r>
              <a:rPr lang="en-US" sz="2800" smtClean="0">
                <a:latin typeface="Segoe" pitchFamily="34" charset="0"/>
              </a:rPr>
              <a:t>Contact me at:</a:t>
            </a:r>
          </a:p>
          <a:p>
            <a:pPr lvl="1" algn="ctr" eaLnBrk="1" hangingPunct="1">
              <a:buFontTx/>
              <a:buNone/>
            </a:pPr>
            <a:r>
              <a:rPr lang="en-US" smtClean="0">
                <a:latin typeface="Segoe" pitchFamily="34" charset="0"/>
              </a:rPr>
              <a:t>Mike.Wood@SDS-Consulting.com</a:t>
            </a:r>
          </a:p>
        </p:txBody>
      </p:sp>
      <p:sp>
        <p:nvSpPr>
          <p:cNvPr id="30724" name="Text Box 4"/>
          <p:cNvSpPr txBox="1">
            <a:spLocks noChangeArrowheads="1"/>
          </p:cNvSpPr>
          <p:nvPr/>
        </p:nvSpPr>
        <p:spPr bwMode="auto">
          <a:xfrm>
            <a:off x="0" y="5105400"/>
            <a:ext cx="9144000" cy="1465263"/>
          </a:xfrm>
          <a:prstGeom prst="rect">
            <a:avLst/>
          </a:prstGeom>
          <a:noFill/>
          <a:ln w="9525">
            <a:noFill/>
            <a:miter lim="800000"/>
            <a:headEnd/>
            <a:tailEnd/>
          </a:ln>
        </p:spPr>
        <p:txBody>
          <a:bodyPr>
            <a:spAutoFit/>
          </a:bodyPr>
          <a:lstStyle/>
          <a:p>
            <a:pPr algn="ctr"/>
            <a:r>
              <a:rPr lang="en-US"/>
              <a:t>A Special thanks to Cleanse Design for the slide images.</a:t>
            </a:r>
          </a:p>
          <a:p>
            <a:pPr algn="ctr"/>
            <a:endParaRPr lang="en-US"/>
          </a:p>
          <a:p>
            <a:pPr algn="ctr"/>
            <a:endParaRPr lang="en-US"/>
          </a:p>
          <a:p>
            <a:pPr algn="ctr"/>
            <a:endParaRPr lang="en-US"/>
          </a:p>
          <a:p>
            <a:pPr algn="ctr"/>
            <a:r>
              <a:rPr lang="en-US"/>
              <a:t>Also, thanks to Microsoft for the stolen slide(s).</a:t>
            </a:r>
          </a:p>
        </p:txBody>
      </p:sp>
      <p:pic>
        <p:nvPicPr>
          <p:cNvPr id="30725" name="Picture 5" descr="logo"/>
          <p:cNvPicPr>
            <a:picLocks noChangeAspect="1" noChangeArrowheads="1"/>
          </p:cNvPicPr>
          <p:nvPr/>
        </p:nvPicPr>
        <p:blipFill>
          <a:blip r:embed="rId4"/>
          <a:srcRect/>
          <a:stretch>
            <a:fillRect/>
          </a:stretch>
        </p:blipFill>
        <p:spPr bwMode="auto">
          <a:xfrm>
            <a:off x="7248525" y="0"/>
            <a:ext cx="1895475" cy="733425"/>
          </a:xfrm>
          <a:prstGeom prst="rect">
            <a:avLst/>
          </a:prstGeom>
          <a:noFill/>
          <a:ln w="9525">
            <a:noFill/>
            <a:miter lim="800000"/>
            <a:headEnd/>
            <a:tailEnd/>
          </a:ln>
        </p:spPr>
      </p:pic>
      <p:pic>
        <p:nvPicPr>
          <p:cNvPr id="30726" name="Picture 8" descr="cleanse_paths"/>
          <p:cNvPicPr>
            <a:picLocks noChangeAspect="1" noChangeArrowheads="1"/>
          </p:cNvPicPr>
          <p:nvPr/>
        </p:nvPicPr>
        <p:blipFill>
          <a:blip r:embed="rId5"/>
          <a:srcRect/>
          <a:stretch>
            <a:fillRect/>
          </a:stretch>
        </p:blipFill>
        <p:spPr bwMode="auto">
          <a:xfrm>
            <a:off x="3962400" y="5410200"/>
            <a:ext cx="1595438" cy="852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2B340F5D-EC45-4D5D-AB00-253A9D5375A6}" type="slidenum">
              <a:rPr lang="en-US"/>
              <a:pPr/>
              <a:t>3</a:t>
            </a:fld>
            <a:endParaRPr lang="en-US"/>
          </a:p>
        </p:txBody>
      </p:sp>
      <p:sp>
        <p:nvSpPr>
          <p:cNvPr id="4099" name="Rectangle 2"/>
          <p:cNvSpPr>
            <a:spLocks noGrp="1" noChangeArrowheads="1"/>
          </p:cNvSpPr>
          <p:nvPr>
            <p:ph type="title"/>
          </p:nvPr>
        </p:nvSpPr>
        <p:spPr>
          <a:xfrm>
            <a:off x="457200" y="274638"/>
            <a:ext cx="8229600" cy="639762"/>
          </a:xfrm>
        </p:spPr>
        <p:txBody>
          <a:bodyPr/>
          <a:lstStyle/>
          <a:p>
            <a:pPr eaLnBrk="1" hangingPunct="1"/>
            <a:r>
              <a:rPr lang="en-US" sz="3200" smtClean="0">
                <a:latin typeface="Segoe" pitchFamily="34" charset="0"/>
              </a:rPr>
              <a:t>What is WF?</a:t>
            </a:r>
          </a:p>
        </p:txBody>
      </p:sp>
      <p:sp>
        <p:nvSpPr>
          <p:cNvPr id="4100" name="Rectangle 3"/>
          <p:cNvSpPr>
            <a:spLocks noGrp="1" noChangeArrowheads="1"/>
          </p:cNvSpPr>
          <p:nvPr>
            <p:ph type="body" idx="1"/>
          </p:nvPr>
        </p:nvSpPr>
        <p:spPr>
          <a:xfrm>
            <a:off x="457200" y="990600"/>
            <a:ext cx="8229600" cy="4525963"/>
          </a:xfrm>
        </p:spPr>
        <p:txBody>
          <a:bodyPr/>
          <a:lstStyle/>
          <a:p>
            <a:pPr eaLnBrk="1" hangingPunct="1"/>
            <a:r>
              <a:rPr lang="en-US" sz="2800" u="sng" dirty="0" smtClean="0">
                <a:latin typeface="Segoe" pitchFamily="34" charset="0"/>
              </a:rPr>
              <a:t>THE</a:t>
            </a:r>
            <a:r>
              <a:rPr lang="en-US" sz="2800" dirty="0" smtClean="0">
                <a:latin typeface="Segoe" pitchFamily="34" charset="0"/>
              </a:rPr>
              <a:t> Workflow framework and toolset for Microsoft technologies.</a:t>
            </a:r>
          </a:p>
          <a:p>
            <a:pPr eaLnBrk="1" hangingPunct="1"/>
            <a:r>
              <a:rPr lang="en-US" sz="2800" dirty="0" smtClean="0">
                <a:latin typeface="Segoe" pitchFamily="34" charset="0"/>
              </a:rPr>
              <a:t>WF is a Framework and a set of tools.</a:t>
            </a:r>
          </a:p>
          <a:p>
            <a:pPr eaLnBrk="1" hangingPunct="1"/>
            <a:r>
              <a:rPr lang="en-US" sz="2800" dirty="0" smtClean="0">
                <a:latin typeface="Segoe" pitchFamily="34" charset="0"/>
              </a:rPr>
              <a:t>WF is NOT a server product.</a:t>
            </a:r>
          </a:p>
          <a:p>
            <a:pPr eaLnBrk="1" hangingPunct="1"/>
            <a:r>
              <a:rPr lang="en-US" sz="2800" dirty="0" smtClean="0">
                <a:latin typeface="Segoe" pitchFamily="34" charset="0"/>
              </a:rPr>
              <a:t>WF is part of the </a:t>
            </a:r>
            <a:r>
              <a:rPr lang="en-US" sz="2800" dirty="0" err="1" smtClean="0">
                <a:latin typeface="Segoe" pitchFamily="34" charset="0"/>
              </a:rPr>
              <a:t>.Net</a:t>
            </a:r>
            <a:r>
              <a:rPr lang="en-US" sz="2800" dirty="0" smtClean="0">
                <a:latin typeface="Segoe" pitchFamily="34" charset="0"/>
              </a:rPr>
              <a:t> 3.0 set of technologies.</a:t>
            </a:r>
          </a:p>
          <a:p>
            <a:pPr eaLnBrk="1" hangingPunct="1"/>
            <a:endParaRPr lang="en-US" sz="2800" dirty="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p>
            <a:fld id="{C05B11FD-A66E-491F-AA16-8E2D43F2AD39}" type="slidenum">
              <a:rPr lang="en-US"/>
              <a:pPr/>
              <a:t>4</a:t>
            </a:fld>
            <a:endParaRPr lang="en-US"/>
          </a:p>
        </p:txBody>
      </p:sp>
      <p:sp>
        <p:nvSpPr>
          <p:cNvPr id="5123" name="Rectangle 2"/>
          <p:cNvSpPr>
            <a:spLocks noGrp="1" noChangeArrowheads="1"/>
          </p:cNvSpPr>
          <p:nvPr>
            <p:ph type="title"/>
          </p:nvPr>
        </p:nvSpPr>
        <p:spPr/>
        <p:txBody>
          <a:bodyPr/>
          <a:lstStyle/>
          <a:p>
            <a:pPr eaLnBrk="1" hangingPunct="1"/>
            <a:r>
              <a:rPr lang="en-US" sz="3200" smtClean="0">
                <a:latin typeface="Segoe" pitchFamily="34" charset="0"/>
              </a:rPr>
              <a:t>Definition of a Workflow</a:t>
            </a:r>
          </a:p>
        </p:txBody>
      </p:sp>
      <p:sp>
        <p:nvSpPr>
          <p:cNvPr id="5124" name="Rectangle 3"/>
          <p:cNvSpPr>
            <a:spLocks noGrp="1" noChangeArrowheads="1"/>
          </p:cNvSpPr>
          <p:nvPr>
            <p:ph type="body" idx="1"/>
          </p:nvPr>
        </p:nvSpPr>
        <p:spPr>
          <a:xfrm>
            <a:off x="457200" y="1219200"/>
            <a:ext cx="8229600" cy="4525963"/>
          </a:xfrm>
        </p:spPr>
        <p:txBody>
          <a:bodyPr/>
          <a:lstStyle/>
          <a:p>
            <a:pPr eaLnBrk="1" hangingPunct="1"/>
            <a:r>
              <a:rPr lang="en-US" sz="2800" smtClean="0">
                <a:latin typeface="Segoe" pitchFamily="34" charset="0"/>
              </a:rPr>
              <a:t>A workflow is a set of </a:t>
            </a:r>
            <a:r>
              <a:rPr lang="en-US" sz="2800" u="sng" smtClean="0">
                <a:latin typeface="Segoe" pitchFamily="34" charset="0"/>
              </a:rPr>
              <a:t>activities</a:t>
            </a:r>
            <a:r>
              <a:rPr lang="en-US" sz="2800" smtClean="0">
                <a:latin typeface="Segoe" pitchFamily="34" charset="0"/>
              </a:rPr>
              <a:t> that are organized into a process that coordinates people and/or software.</a:t>
            </a:r>
          </a:p>
          <a:p>
            <a:pPr eaLnBrk="1" hangingPunct="1"/>
            <a:r>
              <a:rPr lang="en-US" sz="2800" smtClean="0">
                <a:latin typeface="Segoe" pitchFamily="34" charset="0"/>
              </a:rPr>
              <a:t>The Activity is the unit of execution, encapsulation and reuse within the workflow framework.</a:t>
            </a:r>
          </a:p>
          <a:p>
            <a:pPr eaLnBrk="1" hangingPunct="1"/>
            <a:r>
              <a:rPr lang="en-US" sz="2800" smtClean="0">
                <a:latin typeface="Segoe" pitchFamily="34" charset="0"/>
              </a:rPr>
              <a:t>Out of the box you can create Sequential Workflows or State Machine Workflows. </a:t>
            </a:r>
          </a:p>
          <a:p>
            <a:pPr eaLnBrk="1" hangingPunct="1"/>
            <a:endParaRPr lang="en-US" sz="2800" smtClean="0">
              <a:latin typeface="Segoe"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6798537D-78CA-433F-9492-C4A824FC09D0}" type="slidenum">
              <a:rPr lang="en-US"/>
              <a:pPr/>
              <a:t>5</a:t>
            </a:fld>
            <a:endParaRPr lang="en-US"/>
          </a:p>
        </p:txBody>
      </p:sp>
      <p:sp>
        <p:nvSpPr>
          <p:cNvPr id="6147" name="Rectangle 2"/>
          <p:cNvSpPr>
            <a:spLocks noGrp="1" noChangeArrowheads="1"/>
          </p:cNvSpPr>
          <p:nvPr>
            <p:ph type="title"/>
          </p:nvPr>
        </p:nvSpPr>
        <p:spPr>
          <a:xfrm>
            <a:off x="457200" y="274638"/>
            <a:ext cx="8229600" cy="868362"/>
          </a:xfrm>
        </p:spPr>
        <p:txBody>
          <a:bodyPr/>
          <a:lstStyle/>
          <a:p>
            <a:pPr eaLnBrk="1" hangingPunct="1"/>
            <a:r>
              <a:rPr lang="en-US" sz="3200" smtClean="0">
                <a:latin typeface="Segoe" pitchFamily="34" charset="0"/>
              </a:rPr>
              <a:t>Why Workflows?</a:t>
            </a:r>
          </a:p>
        </p:txBody>
      </p:sp>
      <p:sp>
        <p:nvSpPr>
          <p:cNvPr id="6148" name="Rectangle 3"/>
          <p:cNvSpPr>
            <a:spLocks noGrp="1" noChangeArrowheads="1"/>
          </p:cNvSpPr>
          <p:nvPr>
            <p:ph type="body" idx="1"/>
          </p:nvPr>
        </p:nvSpPr>
        <p:spPr/>
        <p:txBody>
          <a:bodyPr/>
          <a:lstStyle/>
          <a:p>
            <a:pPr eaLnBrk="1" hangingPunct="1"/>
            <a:r>
              <a:rPr lang="en-US" sz="2800" smtClean="0">
                <a:latin typeface="Segoe" pitchFamily="34" charset="0"/>
              </a:rPr>
              <a:t>WF can be used in a variety of scenarios:</a:t>
            </a:r>
          </a:p>
          <a:p>
            <a:pPr lvl="1" eaLnBrk="1" hangingPunct="1"/>
            <a:r>
              <a:rPr lang="en-US" sz="2200" smtClean="0">
                <a:latin typeface="Segoe" pitchFamily="34" charset="0"/>
              </a:rPr>
              <a:t>Document review processes.</a:t>
            </a:r>
          </a:p>
          <a:p>
            <a:pPr lvl="1" eaLnBrk="1" hangingPunct="1"/>
            <a:r>
              <a:rPr lang="en-US" sz="2200" smtClean="0">
                <a:latin typeface="Segoe" pitchFamily="34" charset="0"/>
              </a:rPr>
              <a:t>Automated system processes.</a:t>
            </a:r>
          </a:p>
          <a:p>
            <a:pPr lvl="1" eaLnBrk="1" hangingPunct="1"/>
            <a:r>
              <a:rPr lang="en-US" sz="2200" smtClean="0">
                <a:latin typeface="Segoe" pitchFamily="34" charset="0"/>
              </a:rPr>
              <a:t>Help desk ticket management systems.</a:t>
            </a:r>
          </a:p>
          <a:p>
            <a:pPr lvl="1" eaLnBrk="1" hangingPunct="1"/>
            <a:r>
              <a:rPr lang="en-US" sz="2200" smtClean="0">
                <a:latin typeface="Segoe" pitchFamily="34" charset="0"/>
              </a:rPr>
              <a:t>Business processes tracking, such as HR compliance systems.</a:t>
            </a:r>
          </a:p>
          <a:p>
            <a:pPr lvl="1" eaLnBrk="1" hangingPunct="1"/>
            <a:r>
              <a:rPr lang="en-US" sz="2200" smtClean="0">
                <a:latin typeface="Segoe" pitchFamily="34" charset="0"/>
              </a:rPr>
              <a:t>Page or application flow.</a:t>
            </a:r>
            <a:br>
              <a:rPr lang="en-US" sz="2200" smtClean="0">
                <a:latin typeface="Segoe" pitchFamily="34" charset="0"/>
              </a:rPr>
            </a:br>
            <a:endParaRPr lang="en-US" sz="2200" smtClean="0">
              <a:latin typeface="Segoe" pitchFamily="34" charset="0"/>
            </a:endParaRPr>
          </a:p>
          <a:p>
            <a:pPr eaLnBrk="1" hangingPunct="1"/>
            <a:r>
              <a:rPr lang="en-US" sz="2800" smtClean="0">
                <a:latin typeface="Segoe" pitchFamily="34" charset="0"/>
              </a:rPr>
              <a:t>Think about the process used when you purchase something online.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p>
            <a:fld id="{B436D72E-F48B-4315-A199-13C06710EA81}" type="slidenum">
              <a:rPr lang="en-US"/>
              <a:pPr/>
              <a:t>6</a:t>
            </a:fld>
            <a:endParaRPr lang="en-US"/>
          </a:p>
        </p:txBody>
      </p:sp>
      <p:sp>
        <p:nvSpPr>
          <p:cNvPr id="7171" name="Rectangle 2"/>
          <p:cNvSpPr>
            <a:spLocks noGrp="1" noChangeArrowheads="1"/>
          </p:cNvSpPr>
          <p:nvPr>
            <p:ph type="title"/>
          </p:nvPr>
        </p:nvSpPr>
        <p:spPr/>
        <p:txBody>
          <a:bodyPr/>
          <a:lstStyle/>
          <a:p>
            <a:pPr eaLnBrk="1" hangingPunct="1"/>
            <a:r>
              <a:rPr lang="en-US" sz="3200" smtClean="0">
                <a:latin typeface="Segoe" pitchFamily="34" charset="0"/>
              </a:rPr>
              <a:t>Why Workflows?</a:t>
            </a:r>
          </a:p>
        </p:txBody>
      </p:sp>
      <p:sp>
        <p:nvSpPr>
          <p:cNvPr id="7172" name="Rectangle 3"/>
          <p:cNvSpPr>
            <a:spLocks noGrp="1" noChangeArrowheads="1"/>
          </p:cNvSpPr>
          <p:nvPr>
            <p:ph type="body" idx="1"/>
          </p:nvPr>
        </p:nvSpPr>
        <p:spPr/>
        <p:txBody>
          <a:bodyPr/>
          <a:lstStyle/>
          <a:p>
            <a:pPr eaLnBrk="1" hangingPunct="1"/>
            <a:r>
              <a:rPr lang="en-US" sz="2800" smtClean="0">
                <a:latin typeface="Segoe" pitchFamily="34" charset="0"/>
              </a:rPr>
              <a:t>Workflows can</a:t>
            </a:r>
          </a:p>
          <a:p>
            <a:pPr lvl="1" eaLnBrk="1" hangingPunct="1"/>
            <a:r>
              <a:rPr lang="en-US" sz="2200" smtClean="0">
                <a:latin typeface="Segoe" pitchFamily="34" charset="0"/>
              </a:rPr>
              <a:t>Be long running AND stateful.</a:t>
            </a:r>
          </a:p>
          <a:p>
            <a:pPr lvl="1" eaLnBrk="1" hangingPunct="1"/>
            <a:r>
              <a:rPr lang="en-US" sz="2200" smtClean="0">
                <a:latin typeface="Segoe" pitchFamily="34" charset="0"/>
              </a:rPr>
              <a:t>Increase your developer productivity as what they are assembling looks exactly like the process being modeled.</a:t>
            </a:r>
          </a:p>
          <a:p>
            <a:pPr lvl="1" eaLnBrk="1" hangingPunct="1"/>
            <a:r>
              <a:rPr lang="en-US" sz="2200" smtClean="0">
                <a:latin typeface="Segoe" pitchFamily="34" charset="0"/>
              </a:rPr>
              <a:t>Provide transparency into a process.</a:t>
            </a:r>
          </a:p>
          <a:p>
            <a:pPr lvl="1" eaLnBrk="1" hangingPunct="1"/>
            <a:endParaRPr lang="en-US" sz="2200" smtClean="0">
              <a:latin typeface="Segoe" pitchFamily="34" charset="0"/>
            </a:endParaRPr>
          </a:p>
          <a:p>
            <a:pPr lvl="1" eaLnBrk="1" hangingPunct="1"/>
            <a:endParaRPr lang="en-US" smtClean="0">
              <a:latin typeface="Segoe"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p:spPr>
        <p:txBody>
          <a:bodyPr/>
          <a:lstStyle/>
          <a:p>
            <a:fld id="{96055064-E695-48FB-B5C8-88875DD0B10E}" type="slidenum">
              <a:rPr lang="en-US"/>
              <a:pPr/>
              <a:t>7</a:t>
            </a:fld>
            <a:endParaRPr lang="en-US"/>
          </a:p>
        </p:txBody>
      </p:sp>
      <p:sp>
        <p:nvSpPr>
          <p:cNvPr id="8195" name="Rectangle 2"/>
          <p:cNvSpPr>
            <a:spLocks noGrp="1" noChangeArrowheads="1"/>
          </p:cNvSpPr>
          <p:nvPr>
            <p:ph type="title"/>
          </p:nvPr>
        </p:nvSpPr>
        <p:spPr>
          <a:xfrm>
            <a:off x="0" y="149225"/>
            <a:ext cx="9144000" cy="614363"/>
          </a:xfrm>
        </p:spPr>
        <p:txBody>
          <a:bodyPr/>
          <a:lstStyle/>
          <a:p>
            <a:pPr eaLnBrk="1" hangingPunct="1"/>
            <a:r>
              <a:rPr lang="en-US" sz="3200" smtClean="0">
                <a:latin typeface="Segoe" pitchFamily="34" charset="0"/>
              </a:rPr>
              <a:t>Windows Workflow Foundation</a:t>
            </a:r>
            <a:r>
              <a:rPr lang="en-US" sz="3400" smtClean="0">
                <a:latin typeface="Segoe" pitchFamily="34" charset="0"/>
              </a:rPr>
              <a:t/>
            </a:r>
            <a:br>
              <a:rPr lang="en-US" sz="3400" smtClean="0">
                <a:latin typeface="Segoe" pitchFamily="34" charset="0"/>
              </a:rPr>
            </a:br>
            <a:r>
              <a:rPr lang="en-US" sz="1600" smtClean="0">
                <a:latin typeface="Segoe" pitchFamily="34" charset="0"/>
              </a:rPr>
              <a:t>Blatantly Stolen Slide</a:t>
            </a:r>
          </a:p>
        </p:txBody>
      </p:sp>
      <p:sp>
        <p:nvSpPr>
          <p:cNvPr id="8196" name="Rectangle 3"/>
          <p:cNvSpPr>
            <a:spLocks noGrp="1" noChangeArrowheads="1"/>
          </p:cNvSpPr>
          <p:nvPr>
            <p:ph type="body" idx="1"/>
          </p:nvPr>
        </p:nvSpPr>
        <p:spPr>
          <a:xfrm>
            <a:off x="47625" y="871538"/>
            <a:ext cx="5226050" cy="476250"/>
          </a:xfrm>
        </p:spPr>
        <p:txBody>
          <a:bodyPr/>
          <a:lstStyle/>
          <a:p>
            <a:pPr eaLnBrk="1" hangingPunct="1">
              <a:buFontTx/>
              <a:buNone/>
            </a:pPr>
            <a:r>
              <a:rPr lang="en-US" sz="2800" i="1" smtClean="0">
                <a:latin typeface="Segoe" pitchFamily="34" charset="0"/>
              </a:rPr>
              <a:t>Key Concepts</a:t>
            </a:r>
            <a:endParaRPr lang="en-US" sz="2600" smtClean="0">
              <a:latin typeface="Segoe" pitchFamily="34" charset="0"/>
            </a:endParaRPr>
          </a:p>
        </p:txBody>
      </p:sp>
      <p:pic>
        <p:nvPicPr>
          <p:cNvPr id="22532" name="Picture 4" descr="Square styles yellow solid"/>
          <p:cNvPicPr>
            <a:picLocks noChangeAspect="1" noChangeArrowheads="1"/>
          </p:cNvPicPr>
          <p:nvPr/>
        </p:nvPicPr>
        <p:blipFill>
          <a:blip r:embed="rId4"/>
          <a:srcRect/>
          <a:stretch>
            <a:fillRect/>
          </a:stretch>
        </p:blipFill>
        <p:spPr bwMode="auto">
          <a:xfrm>
            <a:off x="4760913" y="711200"/>
            <a:ext cx="4735512" cy="6523038"/>
          </a:xfrm>
          <a:prstGeom prst="rect">
            <a:avLst/>
          </a:prstGeom>
          <a:noFill/>
          <a:ln w="9525">
            <a:noFill/>
            <a:miter lim="800000"/>
            <a:headEnd/>
            <a:tailEnd/>
          </a:ln>
        </p:spPr>
      </p:pic>
      <p:sp>
        <p:nvSpPr>
          <p:cNvPr id="22533" name="Text Box 5"/>
          <p:cNvSpPr txBox="1">
            <a:spLocks noChangeArrowheads="1"/>
          </p:cNvSpPr>
          <p:nvPr/>
        </p:nvSpPr>
        <p:spPr bwMode="auto">
          <a:xfrm>
            <a:off x="6157913" y="6061075"/>
            <a:ext cx="2133600" cy="573088"/>
          </a:xfrm>
          <a:prstGeom prst="rect">
            <a:avLst/>
          </a:prstGeom>
          <a:noFill/>
          <a:ln w="9525">
            <a:noFill/>
            <a:miter lim="800000"/>
            <a:headEnd/>
            <a:tailEnd/>
          </a:ln>
        </p:spPr>
        <p:txBody>
          <a:bodyPr wrap="none">
            <a:spAutoFit/>
          </a:bodyPr>
          <a:lstStyle/>
          <a:p>
            <a:pPr eaLnBrk="1" hangingPunct="1">
              <a:lnSpc>
                <a:spcPct val="75000"/>
              </a:lnSpc>
            </a:pPr>
            <a:r>
              <a:rPr lang="en-US" sz="2400" b="1" u="sng">
                <a:solidFill>
                  <a:schemeClr val="bg2"/>
                </a:solidFill>
                <a:latin typeface="Segoe" pitchFamily="34" charset="0"/>
              </a:rPr>
              <a:t>Host Process</a:t>
            </a:r>
          </a:p>
          <a:p>
            <a:pPr eaLnBrk="1" hangingPunct="1">
              <a:lnSpc>
                <a:spcPct val="75000"/>
              </a:lnSpc>
            </a:pPr>
            <a:endParaRPr lang="en-US" b="1">
              <a:solidFill>
                <a:schemeClr val="bg2"/>
              </a:solidFill>
              <a:latin typeface="Segoe" pitchFamily="34" charset="0"/>
            </a:endParaRPr>
          </a:p>
        </p:txBody>
      </p:sp>
      <p:sp>
        <p:nvSpPr>
          <p:cNvPr id="22534" name="AutoShape 6"/>
          <p:cNvSpPr>
            <a:spLocks noChangeArrowheads="1"/>
          </p:cNvSpPr>
          <p:nvPr/>
        </p:nvSpPr>
        <p:spPr bwMode="auto">
          <a:xfrm>
            <a:off x="5410200" y="3452813"/>
            <a:ext cx="3435350" cy="2563812"/>
          </a:xfrm>
          <a:prstGeom prst="roundRect">
            <a:avLst>
              <a:gd name="adj" fmla="val 16667"/>
            </a:avLst>
          </a:prstGeom>
          <a:solidFill>
            <a:srgbClr val="FFB265"/>
          </a:solidFill>
          <a:ln w="25400" algn="ctr">
            <a:solidFill>
              <a:schemeClr val="tx1"/>
            </a:solidFill>
            <a:round/>
            <a:headEnd/>
            <a:tailEnd/>
          </a:ln>
        </p:spPr>
        <p:txBody>
          <a:bodyPr wrap="none" anchor="ctr"/>
          <a:lstStyle/>
          <a:p>
            <a:pPr eaLnBrk="1" hangingPunct="1"/>
            <a:endParaRPr lang="en-US" sz="2400" b="1">
              <a:solidFill>
                <a:schemeClr val="bg2"/>
              </a:solidFill>
              <a:latin typeface="Segoe" pitchFamily="34" charset="0"/>
              <a:ea typeface="ＭＳ Ｐゴシック" pitchFamily="34" charset="-128"/>
            </a:endParaRPr>
          </a:p>
        </p:txBody>
      </p:sp>
      <p:sp>
        <p:nvSpPr>
          <p:cNvPr id="22535" name="Text Box 7"/>
          <p:cNvSpPr txBox="1">
            <a:spLocks noChangeArrowheads="1"/>
          </p:cNvSpPr>
          <p:nvPr/>
        </p:nvSpPr>
        <p:spPr bwMode="auto">
          <a:xfrm>
            <a:off x="5624513" y="3395663"/>
            <a:ext cx="3049587" cy="822325"/>
          </a:xfrm>
          <a:prstGeom prst="rect">
            <a:avLst/>
          </a:prstGeom>
          <a:noFill/>
          <a:ln w="12700">
            <a:noFill/>
            <a:miter lim="800000"/>
            <a:headEnd/>
            <a:tailEnd/>
          </a:ln>
        </p:spPr>
        <p:txBody>
          <a:bodyPr wrap="none">
            <a:spAutoFit/>
          </a:bodyPr>
          <a:lstStyle/>
          <a:p>
            <a:pPr algn="ctr" eaLnBrk="1" hangingPunct="1"/>
            <a:r>
              <a:rPr lang="en-US" sz="2400">
                <a:solidFill>
                  <a:schemeClr val="bg2"/>
                </a:solidFill>
                <a:latin typeface="Segoe" pitchFamily="34" charset="0"/>
                <a:ea typeface="ＭＳ Ｐゴシック" pitchFamily="34" charset="-128"/>
              </a:rPr>
              <a:t>Windows</a:t>
            </a:r>
          </a:p>
          <a:p>
            <a:pPr algn="ctr" eaLnBrk="1" hangingPunct="1"/>
            <a:r>
              <a:rPr lang="en-US" sz="2400">
                <a:solidFill>
                  <a:schemeClr val="bg2"/>
                </a:solidFill>
                <a:latin typeface="Segoe" pitchFamily="34" charset="0"/>
                <a:ea typeface="ＭＳ Ｐゴシック" pitchFamily="34" charset="-128"/>
              </a:rPr>
              <a:t>Workflow Foundation</a:t>
            </a:r>
          </a:p>
        </p:txBody>
      </p:sp>
      <p:sp>
        <p:nvSpPr>
          <p:cNvPr id="22536" name="AutoShape 8"/>
          <p:cNvSpPr>
            <a:spLocks noChangeArrowheads="1"/>
          </p:cNvSpPr>
          <p:nvPr/>
        </p:nvSpPr>
        <p:spPr bwMode="auto">
          <a:xfrm>
            <a:off x="5570538" y="4787900"/>
            <a:ext cx="3178175" cy="555625"/>
          </a:xfrm>
          <a:prstGeom prst="roundRect">
            <a:avLst>
              <a:gd name="adj" fmla="val 16667"/>
            </a:avLst>
          </a:prstGeom>
          <a:solidFill>
            <a:srgbClr val="FFB265"/>
          </a:solidFill>
          <a:ln w="25400" algn="ctr">
            <a:solidFill>
              <a:schemeClr val="tx1"/>
            </a:solidFill>
            <a:round/>
            <a:headEnd/>
            <a:tailEnd/>
          </a:ln>
        </p:spPr>
        <p:txBody>
          <a:bodyPr wrap="none" anchor="ctr"/>
          <a:lstStyle/>
          <a:p>
            <a:pPr algn="ctr" eaLnBrk="1" hangingPunct="1">
              <a:lnSpc>
                <a:spcPct val="75000"/>
              </a:lnSpc>
            </a:pPr>
            <a:r>
              <a:rPr lang="en-US" sz="2000" b="1" u="sng">
                <a:solidFill>
                  <a:schemeClr val="bg2"/>
                </a:solidFill>
                <a:latin typeface="Segoe" pitchFamily="34" charset="0"/>
                <a:ea typeface="ＭＳ Ｐゴシック" pitchFamily="34" charset="-128"/>
              </a:rPr>
              <a:t>Runtime Engine</a:t>
            </a:r>
            <a:endParaRPr lang="en-US" sz="1600" b="1">
              <a:solidFill>
                <a:schemeClr val="bg2"/>
              </a:solidFill>
              <a:latin typeface="Segoe" pitchFamily="34" charset="0"/>
              <a:ea typeface="ＭＳ Ｐゴシック" pitchFamily="34" charset="-128"/>
            </a:endParaRPr>
          </a:p>
        </p:txBody>
      </p:sp>
      <p:sp>
        <p:nvSpPr>
          <p:cNvPr id="22537" name="AutoShape 9"/>
          <p:cNvSpPr>
            <a:spLocks noChangeArrowheads="1"/>
          </p:cNvSpPr>
          <p:nvPr/>
        </p:nvSpPr>
        <p:spPr bwMode="auto">
          <a:xfrm>
            <a:off x="5643563" y="1417638"/>
            <a:ext cx="2962275" cy="1511300"/>
          </a:xfrm>
          <a:prstGeom prst="roundRect">
            <a:avLst>
              <a:gd name="adj" fmla="val 9278"/>
            </a:avLst>
          </a:prstGeom>
          <a:solidFill>
            <a:srgbClr val="FF9933"/>
          </a:solidFill>
          <a:ln w="9525">
            <a:solidFill>
              <a:schemeClr val="tx1"/>
            </a:solidFill>
            <a:round/>
            <a:headEnd/>
            <a:tailEnd/>
          </a:ln>
        </p:spPr>
        <p:txBody>
          <a:bodyPr wrap="none" anchor="ctr"/>
          <a:lstStyle/>
          <a:p>
            <a:pPr eaLnBrk="1" hangingPunct="1"/>
            <a:endParaRPr lang="en-US" sz="2400">
              <a:solidFill>
                <a:schemeClr val="bg2"/>
              </a:solidFill>
              <a:latin typeface="Segoe" pitchFamily="34" charset="0"/>
            </a:endParaRPr>
          </a:p>
          <a:p>
            <a:pPr eaLnBrk="1" hangingPunct="1"/>
            <a:r>
              <a:rPr lang="en-US" sz="2400">
                <a:solidFill>
                  <a:schemeClr val="bg2"/>
                </a:solidFill>
                <a:latin typeface="Segoe" pitchFamily="34" charset="0"/>
              </a:rPr>
              <a:t>A</a:t>
            </a:r>
            <a:r>
              <a:rPr lang="en-US" sz="2400" b="1">
                <a:solidFill>
                  <a:schemeClr val="bg2"/>
                </a:solidFill>
                <a:latin typeface="Segoe" pitchFamily="34" charset="0"/>
              </a:rPr>
              <a:t> </a:t>
            </a:r>
            <a:r>
              <a:rPr lang="en-US" sz="2400" b="1" u="sng">
                <a:solidFill>
                  <a:schemeClr val="bg2"/>
                </a:solidFill>
                <a:latin typeface="Segoe" pitchFamily="34" charset="0"/>
              </a:rPr>
              <a:t>Workflow</a:t>
            </a:r>
          </a:p>
          <a:p>
            <a:pPr eaLnBrk="1" hangingPunct="1"/>
            <a:endParaRPr lang="en-US" b="1">
              <a:solidFill>
                <a:schemeClr val="bg2"/>
              </a:solidFill>
              <a:latin typeface="Segoe" pitchFamily="34" charset="0"/>
            </a:endParaRPr>
          </a:p>
          <a:p>
            <a:pPr eaLnBrk="1" hangingPunct="1"/>
            <a:endParaRPr lang="en-US">
              <a:solidFill>
                <a:schemeClr val="bg2"/>
              </a:solidFill>
              <a:latin typeface="Segoe" pitchFamily="34" charset="0"/>
            </a:endParaRPr>
          </a:p>
          <a:p>
            <a:pPr eaLnBrk="1" hangingPunct="1"/>
            <a:endParaRPr lang="en-US">
              <a:solidFill>
                <a:schemeClr val="bg2"/>
              </a:solidFill>
              <a:latin typeface="Segoe" pitchFamily="34" charset="0"/>
            </a:endParaRPr>
          </a:p>
          <a:p>
            <a:pPr eaLnBrk="1" hangingPunct="1"/>
            <a:endParaRPr lang="en-US">
              <a:solidFill>
                <a:schemeClr val="bg2"/>
              </a:solidFill>
              <a:latin typeface="Segoe" pitchFamily="34" charset="0"/>
            </a:endParaRPr>
          </a:p>
          <a:p>
            <a:pPr eaLnBrk="1" hangingPunct="1"/>
            <a:endParaRPr lang="en-US">
              <a:solidFill>
                <a:schemeClr val="bg2"/>
              </a:solidFill>
              <a:latin typeface="Segoe" pitchFamily="34" charset="0"/>
            </a:endParaRPr>
          </a:p>
        </p:txBody>
      </p:sp>
      <p:grpSp>
        <p:nvGrpSpPr>
          <p:cNvPr id="2" name="Group 10"/>
          <p:cNvGrpSpPr>
            <a:grpSpLocks/>
          </p:cNvGrpSpPr>
          <p:nvPr/>
        </p:nvGrpSpPr>
        <p:grpSpPr bwMode="auto">
          <a:xfrm>
            <a:off x="7370763" y="1485900"/>
            <a:ext cx="1125537" cy="1390650"/>
            <a:chOff x="2835" y="867"/>
            <a:chExt cx="788" cy="1080"/>
          </a:xfrm>
        </p:grpSpPr>
        <p:sp>
          <p:nvSpPr>
            <p:cNvPr id="8217" name="AutoShape 11"/>
            <p:cNvSpPr>
              <a:spLocks noChangeArrowheads="1"/>
            </p:cNvSpPr>
            <p:nvPr/>
          </p:nvSpPr>
          <p:spPr bwMode="auto">
            <a:xfrm>
              <a:off x="3062" y="867"/>
              <a:ext cx="364" cy="232"/>
            </a:xfrm>
            <a:prstGeom prst="roundRect">
              <a:avLst>
                <a:gd name="adj" fmla="val 16667"/>
              </a:avLst>
            </a:prstGeom>
            <a:solidFill>
              <a:srgbClr val="FFCC66"/>
            </a:solidFill>
            <a:ln w="9525">
              <a:solidFill>
                <a:schemeClr val="tx1"/>
              </a:solidFill>
              <a:round/>
              <a:headEnd/>
              <a:tailEnd/>
            </a:ln>
          </p:spPr>
          <p:txBody>
            <a:bodyPr wrap="none" anchor="ctr"/>
            <a:lstStyle/>
            <a:p>
              <a:pPr algn="ctr" eaLnBrk="1" hangingPunct="1"/>
              <a:endParaRPr lang="en-US">
                <a:solidFill>
                  <a:schemeClr val="bg2"/>
                </a:solidFill>
                <a:latin typeface="Segoe" pitchFamily="34" charset="0"/>
              </a:endParaRPr>
            </a:p>
          </p:txBody>
        </p:sp>
        <p:sp>
          <p:nvSpPr>
            <p:cNvPr id="8218" name="AutoShape 12"/>
            <p:cNvSpPr>
              <a:spLocks noChangeArrowheads="1"/>
            </p:cNvSpPr>
            <p:nvPr/>
          </p:nvSpPr>
          <p:spPr bwMode="auto">
            <a:xfrm>
              <a:off x="2835" y="1157"/>
              <a:ext cx="364" cy="232"/>
            </a:xfrm>
            <a:prstGeom prst="roundRect">
              <a:avLst>
                <a:gd name="adj" fmla="val 16667"/>
              </a:avLst>
            </a:prstGeom>
            <a:solidFill>
              <a:srgbClr val="FFCC66"/>
            </a:solidFill>
            <a:ln w="9525">
              <a:solidFill>
                <a:schemeClr val="tx1"/>
              </a:solidFill>
              <a:round/>
              <a:headEnd/>
              <a:tailEnd/>
            </a:ln>
          </p:spPr>
          <p:txBody>
            <a:bodyPr wrap="none" anchor="ctr"/>
            <a:lstStyle/>
            <a:p>
              <a:pPr algn="ctr" eaLnBrk="1" hangingPunct="1"/>
              <a:endParaRPr lang="en-US">
                <a:solidFill>
                  <a:schemeClr val="bg2"/>
                </a:solidFill>
                <a:latin typeface="Segoe" pitchFamily="34" charset="0"/>
              </a:endParaRPr>
            </a:p>
          </p:txBody>
        </p:sp>
        <p:sp>
          <p:nvSpPr>
            <p:cNvPr id="8219" name="AutoShape 13"/>
            <p:cNvSpPr>
              <a:spLocks noChangeArrowheads="1"/>
            </p:cNvSpPr>
            <p:nvPr/>
          </p:nvSpPr>
          <p:spPr bwMode="auto">
            <a:xfrm>
              <a:off x="3249" y="1167"/>
              <a:ext cx="364" cy="232"/>
            </a:xfrm>
            <a:prstGeom prst="roundRect">
              <a:avLst>
                <a:gd name="adj" fmla="val 16667"/>
              </a:avLst>
            </a:prstGeom>
            <a:solidFill>
              <a:srgbClr val="FFCC66"/>
            </a:solidFill>
            <a:ln w="9525">
              <a:solidFill>
                <a:schemeClr val="tx1"/>
              </a:solidFill>
              <a:prstDash val="lgDash"/>
              <a:round/>
              <a:headEnd/>
              <a:tailEnd/>
            </a:ln>
          </p:spPr>
          <p:txBody>
            <a:bodyPr wrap="none" anchor="ctr"/>
            <a:lstStyle/>
            <a:p>
              <a:pPr algn="ctr" eaLnBrk="1" hangingPunct="1"/>
              <a:endParaRPr lang="en-US">
                <a:solidFill>
                  <a:schemeClr val="bg2"/>
                </a:solidFill>
                <a:latin typeface="Segoe" pitchFamily="34" charset="0"/>
              </a:endParaRPr>
            </a:p>
          </p:txBody>
        </p:sp>
        <p:sp>
          <p:nvSpPr>
            <p:cNvPr id="8220" name="AutoShape 14"/>
            <p:cNvSpPr>
              <a:spLocks noChangeArrowheads="1"/>
            </p:cNvSpPr>
            <p:nvPr/>
          </p:nvSpPr>
          <p:spPr bwMode="auto">
            <a:xfrm>
              <a:off x="3027" y="1715"/>
              <a:ext cx="364" cy="232"/>
            </a:xfrm>
            <a:prstGeom prst="roundRect">
              <a:avLst>
                <a:gd name="adj" fmla="val 16667"/>
              </a:avLst>
            </a:prstGeom>
            <a:solidFill>
              <a:srgbClr val="FFCC66"/>
            </a:solidFill>
            <a:ln w="9525">
              <a:solidFill>
                <a:schemeClr val="tx1"/>
              </a:solidFill>
              <a:round/>
              <a:headEnd/>
              <a:tailEnd/>
            </a:ln>
          </p:spPr>
          <p:txBody>
            <a:bodyPr wrap="none" anchor="ctr"/>
            <a:lstStyle/>
            <a:p>
              <a:pPr algn="ctr" eaLnBrk="1" hangingPunct="1"/>
              <a:endParaRPr lang="en-US">
                <a:solidFill>
                  <a:schemeClr val="bg2"/>
                </a:solidFill>
                <a:latin typeface="Segoe" pitchFamily="34" charset="0"/>
              </a:endParaRPr>
            </a:p>
          </p:txBody>
        </p:sp>
        <p:cxnSp>
          <p:nvCxnSpPr>
            <p:cNvPr id="8221" name="AutoShape 15"/>
            <p:cNvCxnSpPr>
              <a:cxnSpLocks noChangeShapeType="1"/>
            </p:cNvCxnSpPr>
            <p:nvPr/>
          </p:nvCxnSpPr>
          <p:spPr bwMode="auto">
            <a:xfrm rot="5400000">
              <a:off x="3102" y="1024"/>
              <a:ext cx="58" cy="227"/>
            </a:xfrm>
            <a:prstGeom prst="bentConnector3">
              <a:avLst>
                <a:gd name="adj1" fmla="val 50000"/>
              </a:avLst>
            </a:prstGeom>
            <a:noFill/>
            <a:ln w="9525">
              <a:solidFill>
                <a:schemeClr val="tx1"/>
              </a:solidFill>
              <a:miter lim="800000"/>
              <a:headEnd/>
              <a:tailEnd/>
            </a:ln>
          </p:spPr>
        </p:cxnSp>
        <p:cxnSp>
          <p:nvCxnSpPr>
            <p:cNvPr id="8222" name="AutoShape 16"/>
            <p:cNvCxnSpPr>
              <a:cxnSpLocks noChangeShapeType="1"/>
              <a:stCxn id="8217" idx="2"/>
              <a:endCxn id="8219" idx="0"/>
            </p:cNvCxnSpPr>
            <p:nvPr/>
          </p:nvCxnSpPr>
          <p:spPr bwMode="auto">
            <a:xfrm rot="16200000" flipH="1">
              <a:off x="3304" y="1039"/>
              <a:ext cx="68" cy="187"/>
            </a:xfrm>
            <a:prstGeom prst="bentConnector3">
              <a:avLst>
                <a:gd name="adj1" fmla="val 50000"/>
              </a:avLst>
            </a:prstGeom>
            <a:noFill/>
            <a:ln w="9525">
              <a:solidFill>
                <a:schemeClr val="tx1"/>
              </a:solidFill>
              <a:miter lim="800000"/>
              <a:headEnd/>
              <a:tailEnd/>
            </a:ln>
          </p:spPr>
        </p:cxnSp>
        <p:cxnSp>
          <p:nvCxnSpPr>
            <p:cNvPr id="8223" name="AutoShape 17"/>
            <p:cNvCxnSpPr>
              <a:cxnSpLocks noChangeShapeType="1"/>
              <a:stCxn id="8225" idx="2"/>
              <a:endCxn id="8220" idx="0"/>
            </p:cNvCxnSpPr>
            <p:nvPr/>
          </p:nvCxnSpPr>
          <p:spPr bwMode="auto">
            <a:xfrm rot="5400000">
              <a:off x="3297" y="1571"/>
              <a:ext cx="56" cy="232"/>
            </a:xfrm>
            <a:prstGeom prst="bentConnector3">
              <a:avLst>
                <a:gd name="adj1" fmla="val 50000"/>
              </a:avLst>
            </a:prstGeom>
            <a:noFill/>
            <a:ln w="9525">
              <a:solidFill>
                <a:schemeClr val="tx1"/>
              </a:solidFill>
              <a:miter lim="800000"/>
              <a:headEnd/>
              <a:tailEnd/>
            </a:ln>
          </p:spPr>
        </p:cxnSp>
        <p:cxnSp>
          <p:nvCxnSpPr>
            <p:cNvPr id="8224" name="AutoShape 18"/>
            <p:cNvCxnSpPr>
              <a:cxnSpLocks noChangeShapeType="1"/>
              <a:stCxn id="8218" idx="2"/>
              <a:endCxn id="8220" idx="0"/>
            </p:cNvCxnSpPr>
            <p:nvPr/>
          </p:nvCxnSpPr>
          <p:spPr bwMode="auto">
            <a:xfrm rot="16200000" flipH="1">
              <a:off x="2950" y="1456"/>
              <a:ext cx="326" cy="192"/>
            </a:xfrm>
            <a:prstGeom prst="bentConnector3">
              <a:avLst>
                <a:gd name="adj1" fmla="val 50000"/>
              </a:avLst>
            </a:prstGeom>
            <a:noFill/>
            <a:ln w="9525">
              <a:solidFill>
                <a:schemeClr val="tx1"/>
              </a:solidFill>
              <a:miter lim="800000"/>
              <a:headEnd/>
              <a:tailEnd/>
            </a:ln>
          </p:spPr>
        </p:cxnSp>
        <p:sp>
          <p:nvSpPr>
            <p:cNvPr id="8225" name="AutoShape 19"/>
            <p:cNvSpPr>
              <a:spLocks noChangeArrowheads="1"/>
            </p:cNvSpPr>
            <p:nvPr/>
          </p:nvSpPr>
          <p:spPr bwMode="auto">
            <a:xfrm>
              <a:off x="3259" y="1427"/>
              <a:ext cx="364" cy="232"/>
            </a:xfrm>
            <a:prstGeom prst="roundRect">
              <a:avLst>
                <a:gd name="adj" fmla="val 16667"/>
              </a:avLst>
            </a:prstGeom>
            <a:solidFill>
              <a:srgbClr val="FFCC66"/>
            </a:solidFill>
            <a:ln w="9525">
              <a:solidFill>
                <a:schemeClr val="tx1"/>
              </a:solidFill>
              <a:prstDash val="dash"/>
              <a:round/>
              <a:headEnd/>
              <a:tailEnd/>
            </a:ln>
          </p:spPr>
          <p:txBody>
            <a:bodyPr wrap="none" anchor="ctr"/>
            <a:lstStyle/>
            <a:p>
              <a:pPr algn="ctr" eaLnBrk="1" hangingPunct="1"/>
              <a:endParaRPr lang="en-US">
                <a:solidFill>
                  <a:schemeClr val="bg2"/>
                </a:solidFill>
                <a:latin typeface="Segoe" pitchFamily="34" charset="0"/>
              </a:endParaRPr>
            </a:p>
          </p:txBody>
        </p:sp>
      </p:grpSp>
      <p:sp>
        <p:nvSpPr>
          <p:cNvPr id="22548" name="AutoShape 20"/>
          <p:cNvSpPr>
            <a:spLocks noChangeArrowheads="1"/>
          </p:cNvSpPr>
          <p:nvPr/>
        </p:nvSpPr>
        <p:spPr bwMode="auto">
          <a:xfrm>
            <a:off x="5610225" y="2376488"/>
            <a:ext cx="1916113" cy="446087"/>
          </a:xfrm>
          <a:prstGeom prst="wedgeRoundRectCallout">
            <a:avLst>
              <a:gd name="adj1" fmla="val 37074"/>
              <a:gd name="adj2" fmla="val -111208"/>
              <a:gd name="adj3" fmla="val 16667"/>
            </a:avLst>
          </a:prstGeom>
          <a:gradFill rotWithShape="1">
            <a:gsLst>
              <a:gs pos="0">
                <a:srgbClr val="CC3300"/>
              </a:gs>
              <a:gs pos="100000">
                <a:srgbClr val="751D00"/>
              </a:gs>
            </a:gsLst>
            <a:lin ang="5400000" scaled="1"/>
          </a:gradFill>
          <a:ln w="12700" algn="ctr">
            <a:solidFill>
              <a:srgbClr val="993300"/>
            </a:solidFill>
            <a:miter lim="800000"/>
            <a:headEnd/>
            <a:tailEnd/>
          </a:ln>
        </p:spPr>
        <p:txBody>
          <a:bodyPr anchor="ctr"/>
          <a:lstStyle/>
          <a:p>
            <a:pPr algn="ctr">
              <a:lnSpc>
                <a:spcPct val="85000"/>
              </a:lnSpc>
              <a:spcBef>
                <a:spcPct val="20000"/>
              </a:spcBef>
            </a:pPr>
            <a:r>
              <a:rPr lang="en-US" sz="2400">
                <a:latin typeface="Segoe" pitchFamily="34" charset="0"/>
              </a:rPr>
              <a:t>An</a:t>
            </a:r>
            <a:r>
              <a:rPr lang="en-US" sz="2400" b="1">
                <a:latin typeface="Segoe" pitchFamily="34" charset="0"/>
              </a:rPr>
              <a:t> </a:t>
            </a:r>
            <a:r>
              <a:rPr lang="en-US" sz="2400" b="1" u="sng">
                <a:latin typeface="Segoe" pitchFamily="34" charset="0"/>
              </a:rPr>
              <a:t>Activity</a:t>
            </a:r>
          </a:p>
        </p:txBody>
      </p:sp>
      <p:sp>
        <p:nvSpPr>
          <p:cNvPr id="22549" name="AutoShape 21"/>
          <p:cNvSpPr>
            <a:spLocks noChangeArrowheads="1"/>
          </p:cNvSpPr>
          <p:nvPr/>
        </p:nvSpPr>
        <p:spPr bwMode="auto">
          <a:xfrm>
            <a:off x="5553075" y="5381625"/>
            <a:ext cx="3194050" cy="479425"/>
          </a:xfrm>
          <a:prstGeom prst="roundRect">
            <a:avLst>
              <a:gd name="adj" fmla="val 16667"/>
            </a:avLst>
          </a:prstGeom>
          <a:solidFill>
            <a:srgbClr val="FFB265"/>
          </a:solidFill>
          <a:ln w="25400" algn="ctr">
            <a:solidFill>
              <a:schemeClr val="tx1"/>
            </a:solidFill>
            <a:round/>
            <a:headEnd/>
            <a:tailEnd/>
          </a:ln>
        </p:spPr>
        <p:txBody>
          <a:bodyPr wrap="none" anchor="ctr"/>
          <a:lstStyle/>
          <a:p>
            <a:pPr algn="ctr" eaLnBrk="1" hangingPunct="1">
              <a:lnSpc>
                <a:spcPct val="75000"/>
              </a:lnSpc>
            </a:pPr>
            <a:r>
              <a:rPr lang="en-US" sz="2000" b="1" u="sng">
                <a:solidFill>
                  <a:schemeClr val="bg2"/>
                </a:solidFill>
                <a:latin typeface="Segoe" pitchFamily="34" charset="0"/>
                <a:ea typeface="ＭＳ Ｐゴシック" pitchFamily="34" charset="-128"/>
              </a:rPr>
              <a:t>Runtime Services</a:t>
            </a:r>
            <a:endParaRPr lang="en-US" sz="1600" b="1">
              <a:solidFill>
                <a:schemeClr val="bg2"/>
              </a:solidFill>
              <a:latin typeface="Segoe" pitchFamily="34" charset="0"/>
              <a:ea typeface="ＭＳ Ｐゴシック" pitchFamily="34" charset="-128"/>
            </a:endParaRPr>
          </a:p>
        </p:txBody>
      </p:sp>
      <p:sp>
        <p:nvSpPr>
          <p:cNvPr id="22550" name="AutoShape 22"/>
          <p:cNvSpPr>
            <a:spLocks noChangeArrowheads="1"/>
          </p:cNvSpPr>
          <p:nvPr/>
        </p:nvSpPr>
        <p:spPr bwMode="auto">
          <a:xfrm>
            <a:off x="5578475" y="4173538"/>
            <a:ext cx="3149600" cy="568325"/>
          </a:xfrm>
          <a:prstGeom prst="roundRect">
            <a:avLst>
              <a:gd name="adj" fmla="val 16667"/>
            </a:avLst>
          </a:prstGeom>
          <a:solidFill>
            <a:srgbClr val="FFB265"/>
          </a:solidFill>
          <a:ln w="25400" algn="ctr">
            <a:solidFill>
              <a:schemeClr val="tx1"/>
            </a:solidFill>
            <a:round/>
            <a:headEnd/>
            <a:tailEnd/>
          </a:ln>
        </p:spPr>
        <p:txBody>
          <a:bodyPr wrap="none" anchor="ctr"/>
          <a:lstStyle/>
          <a:p>
            <a:pPr algn="ctr" eaLnBrk="1" hangingPunct="1">
              <a:lnSpc>
                <a:spcPct val="75000"/>
              </a:lnSpc>
            </a:pPr>
            <a:r>
              <a:rPr lang="en-US" sz="2000" b="1" u="sng">
                <a:solidFill>
                  <a:schemeClr val="bg2"/>
                </a:solidFill>
                <a:latin typeface="Segoe" pitchFamily="34" charset="0"/>
                <a:ea typeface="ＭＳ Ｐゴシック" pitchFamily="34" charset="-128"/>
              </a:rPr>
              <a:t>Base Activity Library</a:t>
            </a:r>
            <a:endParaRPr lang="en-US" sz="1600" b="1">
              <a:solidFill>
                <a:schemeClr val="bg2"/>
              </a:solidFill>
              <a:latin typeface="Segoe" pitchFamily="34" charset="0"/>
              <a:ea typeface="ＭＳ Ｐゴシック" pitchFamily="34" charset="-128"/>
            </a:endParaRPr>
          </a:p>
        </p:txBody>
      </p:sp>
      <p:sp>
        <p:nvSpPr>
          <p:cNvPr id="22551" name="AutoShape 23"/>
          <p:cNvSpPr>
            <a:spLocks noChangeArrowheads="1"/>
          </p:cNvSpPr>
          <p:nvPr/>
        </p:nvSpPr>
        <p:spPr bwMode="auto">
          <a:xfrm>
            <a:off x="5637213" y="2960688"/>
            <a:ext cx="2962275" cy="460375"/>
          </a:xfrm>
          <a:prstGeom prst="roundRect">
            <a:avLst>
              <a:gd name="adj" fmla="val 9278"/>
            </a:avLst>
          </a:prstGeom>
          <a:solidFill>
            <a:srgbClr val="FF9933"/>
          </a:solidFill>
          <a:ln w="9525" algn="ctr">
            <a:solidFill>
              <a:schemeClr val="tx1"/>
            </a:solidFill>
            <a:round/>
            <a:headEnd/>
            <a:tailEnd/>
          </a:ln>
        </p:spPr>
        <p:txBody>
          <a:bodyPr wrap="none" anchor="ctr"/>
          <a:lstStyle/>
          <a:p>
            <a:pPr eaLnBrk="1" hangingPunct="1"/>
            <a:endParaRPr lang="en-US" sz="2400">
              <a:solidFill>
                <a:schemeClr val="bg2"/>
              </a:solidFill>
              <a:latin typeface="Segoe" pitchFamily="34" charset="0"/>
            </a:endParaRPr>
          </a:p>
          <a:p>
            <a:pPr eaLnBrk="1" hangingPunct="1"/>
            <a:r>
              <a:rPr lang="en-US" sz="2000" u="sng">
                <a:solidFill>
                  <a:schemeClr val="bg2"/>
                </a:solidFill>
                <a:latin typeface="Segoe" pitchFamily="34" charset="0"/>
              </a:rPr>
              <a:t>Custom Activity Library</a:t>
            </a:r>
          </a:p>
          <a:p>
            <a:pPr eaLnBrk="1" hangingPunct="1"/>
            <a:endParaRPr lang="en-US" sz="2400">
              <a:solidFill>
                <a:schemeClr val="bg2"/>
              </a:solidFill>
              <a:latin typeface="Segoe" pitchFamily="34" charset="0"/>
            </a:endParaRPr>
          </a:p>
        </p:txBody>
      </p:sp>
      <p:sp>
        <p:nvSpPr>
          <p:cNvPr id="22552" name="AutoShape 24"/>
          <p:cNvSpPr>
            <a:spLocks noChangeArrowheads="1"/>
          </p:cNvSpPr>
          <p:nvPr/>
        </p:nvSpPr>
        <p:spPr bwMode="auto">
          <a:xfrm>
            <a:off x="5541963" y="717550"/>
            <a:ext cx="3149600" cy="568325"/>
          </a:xfrm>
          <a:prstGeom prst="roundRect">
            <a:avLst>
              <a:gd name="adj" fmla="val 16667"/>
            </a:avLst>
          </a:prstGeom>
          <a:solidFill>
            <a:srgbClr val="FFB265"/>
          </a:solidFill>
          <a:ln w="25400" algn="ctr">
            <a:solidFill>
              <a:schemeClr val="tx1"/>
            </a:solidFill>
            <a:round/>
            <a:headEnd/>
            <a:tailEnd/>
          </a:ln>
        </p:spPr>
        <p:txBody>
          <a:bodyPr wrap="none" anchor="ctr"/>
          <a:lstStyle/>
          <a:p>
            <a:pPr algn="ctr" eaLnBrk="1" hangingPunct="1">
              <a:lnSpc>
                <a:spcPct val="75000"/>
              </a:lnSpc>
            </a:pPr>
            <a:r>
              <a:rPr lang="en-US" sz="2000" b="1" u="sng">
                <a:solidFill>
                  <a:schemeClr val="bg2"/>
                </a:solidFill>
                <a:latin typeface="Segoe" pitchFamily="34" charset="0"/>
                <a:ea typeface="ＭＳ Ｐゴシック" pitchFamily="34" charset="-128"/>
              </a:rPr>
              <a:t>Visual Designer</a:t>
            </a:r>
            <a:endParaRPr lang="en-US" sz="1600" b="1">
              <a:solidFill>
                <a:schemeClr val="bg2"/>
              </a:solidFill>
              <a:latin typeface="Segoe" pitchFamily="34" charset="0"/>
              <a:ea typeface="ＭＳ Ｐゴシック" pitchFamily="34" charset="-128"/>
            </a:endParaRPr>
          </a:p>
        </p:txBody>
      </p:sp>
      <p:sp>
        <p:nvSpPr>
          <p:cNvPr id="22553" name="Rectangle 25"/>
          <p:cNvSpPr>
            <a:spLocks noChangeArrowheads="1"/>
          </p:cNvSpPr>
          <p:nvPr/>
        </p:nvSpPr>
        <p:spPr bwMode="auto">
          <a:xfrm>
            <a:off x="0" y="5518150"/>
            <a:ext cx="5226050" cy="731838"/>
          </a:xfrm>
          <a:prstGeom prst="rect">
            <a:avLst/>
          </a:prstGeom>
          <a:noFill/>
          <a:ln w="9525">
            <a:noFill/>
            <a:miter lim="800000"/>
            <a:headEnd/>
            <a:tailEnd/>
          </a:ln>
        </p:spPr>
        <p:txBody>
          <a:bodyPr>
            <a:spAutoFit/>
          </a:bodyPr>
          <a:lstStyle/>
          <a:p>
            <a:pPr marL="342900" indent="-342900" eaLnBrk="1" hangingPunct="1">
              <a:spcBef>
                <a:spcPct val="20000"/>
              </a:spcBef>
              <a:buFontTx/>
              <a:buChar char="•"/>
            </a:pPr>
            <a:r>
              <a:rPr lang="en-US" sz="2200" u="sng">
                <a:latin typeface="Segoe" pitchFamily="34" charset="0"/>
              </a:rPr>
              <a:t>Visual Designer:</a:t>
            </a:r>
            <a:r>
              <a:rPr lang="en-US" sz="2000" u="sng">
                <a:latin typeface="Segoe" pitchFamily="34" charset="0"/>
              </a:rPr>
              <a:t> </a:t>
            </a:r>
            <a:r>
              <a:rPr lang="en-US" sz="2000">
                <a:latin typeface="Segoe" pitchFamily="34" charset="0"/>
              </a:rPr>
              <a:t>Graphical and code-based construction</a:t>
            </a:r>
            <a:endParaRPr lang="en-US" sz="2600">
              <a:latin typeface="Segoe" pitchFamily="34" charset="0"/>
            </a:endParaRPr>
          </a:p>
        </p:txBody>
      </p:sp>
      <p:sp>
        <p:nvSpPr>
          <p:cNvPr id="22554" name="Rectangle 26"/>
          <p:cNvSpPr>
            <a:spLocks noChangeArrowheads="1"/>
          </p:cNvSpPr>
          <p:nvPr/>
        </p:nvSpPr>
        <p:spPr bwMode="auto">
          <a:xfrm>
            <a:off x="0" y="1322388"/>
            <a:ext cx="5226050" cy="427037"/>
          </a:xfrm>
          <a:prstGeom prst="rect">
            <a:avLst/>
          </a:prstGeom>
          <a:noFill/>
          <a:ln w="9525">
            <a:noFill/>
            <a:miter lim="800000"/>
            <a:headEnd/>
            <a:tailEnd/>
          </a:ln>
        </p:spPr>
        <p:txBody>
          <a:bodyPr>
            <a:spAutoFit/>
          </a:bodyPr>
          <a:lstStyle/>
          <a:p>
            <a:pPr marL="342900" indent="-342900" eaLnBrk="1" hangingPunct="1">
              <a:spcBef>
                <a:spcPct val="20000"/>
              </a:spcBef>
              <a:buFontTx/>
              <a:buChar char="•"/>
            </a:pPr>
            <a:r>
              <a:rPr lang="en-US" sz="2200" u="sng">
                <a:latin typeface="Segoe" pitchFamily="34" charset="0"/>
              </a:rPr>
              <a:t>Workflows</a:t>
            </a:r>
            <a:r>
              <a:rPr lang="en-US" sz="2200">
                <a:latin typeface="Segoe" pitchFamily="34" charset="0"/>
              </a:rPr>
              <a:t> are a set of </a:t>
            </a:r>
            <a:r>
              <a:rPr lang="en-US" sz="2200" u="sng">
                <a:latin typeface="Segoe" pitchFamily="34" charset="0"/>
              </a:rPr>
              <a:t>Activities</a:t>
            </a:r>
          </a:p>
        </p:txBody>
      </p:sp>
      <p:sp>
        <p:nvSpPr>
          <p:cNvPr id="22555" name="Rectangle 27"/>
          <p:cNvSpPr>
            <a:spLocks noChangeArrowheads="1"/>
          </p:cNvSpPr>
          <p:nvPr/>
        </p:nvSpPr>
        <p:spPr bwMode="auto">
          <a:xfrm>
            <a:off x="0" y="1739900"/>
            <a:ext cx="5226050" cy="762000"/>
          </a:xfrm>
          <a:prstGeom prst="rect">
            <a:avLst/>
          </a:prstGeom>
          <a:noFill/>
          <a:ln w="9525">
            <a:noFill/>
            <a:miter lim="800000"/>
            <a:headEnd/>
            <a:tailEnd/>
          </a:ln>
        </p:spPr>
        <p:txBody>
          <a:bodyPr>
            <a:spAutoFit/>
          </a:bodyPr>
          <a:lstStyle/>
          <a:p>
            <a:pPr marL="342900" indent="-342900" eaLnBrk="1" hangingPunct="1">
              <a:spcBef>
                <a:spcPct val="20000"/>
              </a:spcBef>
              <a:buFontTx/>
              <a:buChar char="•"/>
            </a:pPr>
            <a:r>
              <a:rPr lang="en-US" sz="2200">
                <a:latin typeface="Segoe" pitchFamily="34" charset="0"/>
              </a:rPr>
              <a:t>Workflows run within a </a:t>
            </a:r>
            <a:r>
              <a:rPr lang="en-US" sz="2200" u="sng">
                <a:latin typeface="Segoe" pitchFamily="34" charset="0"/>
              </a:rPr>
              <a:t>Host Process: </a:t>
            </a:r>
            <a:r>
              <a:rPr lang="en-US" sz="2200">
                <a:latin typeface="Segoe" pitchFamily="34" charset="0"/>
              </a:rPr>
              <a:t>any application or server</a:t>
            </a:r>
          </a:p>
        </p:txBody>
      </p:sp>
      <p:sp>
        <p:nvSpPr>
          <p:cNvPr id="22556" name="Rectangle 28"/>
          <p:cNvSpPr>
            <a:spLocks noChangeArrowheads="1"/>
          </p:cNvSpPr>
          <p:nvPr/>
        </p:nvSpPr>
        <p:spPr bwMode="auto">
          <a:xfrm>
            <a:off x="0" y="2341563"/>
            <a:ext cx="5226050" cy="762000"/>
          </a:xfrm>
          <a:prstGeom prst="rect">
            <a:avLst/>
          </a:prstGeom>
          <a:noFill/>
          <a:ln w="9525">
            <a:noFill/>
            <a:miter lim="800000"/>
            <a:headEnd/>
            <a:tailEnd/>
          </a:ln>
        </p:spPr>
        <p:txBody>
          <a:bodyPr>
            <a:spAutoFit/>
          </a:bodyPr>
          <a:lstStyle/>
          <a:p>
            <a:pPr marL="342900" indent="-342900" eaLnBrk="1" hangingPunct="1">
              <a:spcBef>
                <a:spcPct val="20000"/>
              </a:spcBef>
              <a:buFontTx/>
              <a:buChar char="•"/>
            </a:pPr>
            <a:r>
              <a:rPr lang="en-US" sz="2200">
                <a:latin typeface="Segoe" pitchFamily="34" charset="0"/>
              </a:rPr>
              <a:t>Developers can build their own </a:t>
            </a:r>
            <a:r>
              <a:rPr lang="en-US" sz="2200" u="sng">
                <a:latin typeface="Segoe" pitchFamily="34" charset="0"/>
              </a:rPr>
              <a:t>Custom Activity Libraries</a:t>
            </a:r>
            <a:endParaRPr lang="en-US" sz="2600">
              <a:latin typeface="Segoe" pitchFamily="34" charset="0"/>
            </a:endParaRPr>
          </a:p>
        </p:txBody>
      </p:sp>
      <p:sp>
        <p:nvSpPr>
          <p:cNvPr id="22557" name="Rectangle 29"/>
          <p:cNvSpPr>
            <a:spLocks noChangeArrowheads="1"/>
          </p:cNvSpPr>
          <p:nvPr/>
        </p:nvSpPr>
        <p:spPr bwMode="auto">
          <a:xfrm>
            <a:off x="0" y="3168650"/>
            <a:ext cx="5226050" cy="519113"/>
          </a:xfrm>
          <a:prstGeom prst="rect">
            <a:avLst/>
          </a:prstGeom>
          <a:noFill/>
          <a:ln w="9525">
            <a:noFill/>
            <a:miter lim="800000"/>
            <a:headEnd/>
            <a:tailEnd/>
          </a:ln>
        </p:spPr>
        <p:txBody>
          <a:bodyPr>
            <a:spAutoFit/>
          </a:bodyPr>
          <a:lstStyle/>
          <a:p>
            <a:pPr marL="342900" indent="-342900" eaLnBrk="1" hangingPunct="1">
              <a:spcBef>
                <a:spcPct val="20000"/>
              </a:spcBef>
            </a:pPr>
            <a:r>
              <a:rPr lang="en-US" sz="2800" i="1">
                <a:latin typeface="Segoe" pitchFamily="34" charset="0"/>
              </a:rPr>
              <a:t>Components</a:t>
            </a:r>
            <a:endParaRPr lang="en-US" sz="2600">
              <a:latin typeface="Segoe" pitchFamily="34" charset="0"/>
            </a:endParaRPr>
          </a:p>
        </p:txBody>
      </p:sp>
      <p:sp>
        <p:nvSpPr>
          <p:cNvPr id="22558" name="Rectangle 30"/>
          <p:cNvSpPr>
            <a:spLocks noChangeArrowheads="1"/>
          </p:cNvSpPr>
          <p:nvPr/>
        </p:nvSpPr>
        <p:spPr bwMode="auto">
          <a:xfrm>
            <a:off x="12700" y="3671888"/>
            <a:ext cx="5226050" cy="731837"/>
          </a:xfrm>
          <a:prstGeom prst="rect">
            <a:avLst/>
          </a:prstGeom>
          <a:noFill/>
          <a:ln w="9525">
            <a:noFill/>
            <a:miter lim="800000"/>
            <a:headEnd/>
            <a:tailEnd/>
          </a:ln>
        </p:spPr>
        <p:txBody>
          <a:bodyPr>
            <a:spAutoFit/>
          </a:bodyPr>
          <a:lstStyle/>
          <a:p>
            <a:pPr marL="342900" indent="-342900" eaLnBrk="1" hangingPunct="1">
              <a:spcBef>
                <a:spcPct val="20000"/>
              </a:spcBef>
              <a:buFontTx/>
              <a:buChar char="•"/>
            </a:pPr>
            <a:r>
              <a:rPr lang="en-US" sz="2200" u="sng">
                <a:latin typeface="Segoe" pitchFamily="34" charset="0"/>
              </a:rPr>
              <a:t>Base Activity Library:</a:t>
            </a:r>
            <a:r>
              <a:rPr lang="en-US" sz="2000" u="sng">
                <a:latin typeface="Segoe" pitchFamily="34" charset="0"/>
              </a:rPr>
              <a:t> </a:t>
            </a:r>
            <a:r>
              <a:rPr lang="en-US" sz="2000">
                <a:latin typeface="Segoe" pitchFamily="34" charset="0"/>
              </a:rPr>
              <a:t>Out-of-box activities and base for custom activities</a:t>
            </a:r>
            <a:endParaRPr lang="en-US" sz="2600">
              <a:latin typeface="Segoe" pitchFamily="34" charset="0"/>
            </a:endParaRPr>
          </a:p>
        </p:txBody>
      </p:sp>
      <p:sp>
        <p:nvSpPr>
          <p:cNvPr id="22559" name="Rectangle 31"/>
          <p:cNvSpPr>
            <a:spLocks noChangeArrowheads="1"/>
          </p:cNvSpPr>
          <p:nvPr/>
        </p:nvSpPr>
        <p:spPr bwMode="auto">
          <a:xfrm>
            <a:off x="0" y="4260850"/>
            <a:ext cx="5226050" cy="731838"/>
          </a:xfrm>
          <a:prstGeom prst="rect">
            <a:avLst/>
          </a:prstGeom>
          <a:noFill/>
          <a:ln w="9525">
            <a:noFill/>
            <a:miter lim="800000"/>
            <a:headEnd/>
            <a:tailEnd/>
          </a:ln>
        </p:spPr>
        <p:txBody>
          <a:bodyPr>
            <a:spAutoFit/>
          </a:bodyPr>
          <a:lstStyle/>
          <a:p>
            <a:pPr marL="342900" indent="-342900" eaLnBrk="1" hangingPunct="1">
              <a:spcBef>
                <a:spcPct val="20000"/>
              </a:spcBef>
              <a:buFontTx/>
              <a:buChar char="•"/>
            </a:pPr>
            <a:r>
              <a:rPr lang="en-US" sz="2200" u="sng">
                <a:latin typeface="Segoe" pitchFamily="34" charset="0"/>
              </a:rPr>
              <a:t>Runtime Engine:</a:t>
            </a:r>
            <a:r>
              <a:rPr lang="en-US" sz="2000" u="sng">
                <a:latin typeface="Segoe" pitchFamily="34" charset="0"/>
              </a:rPr>
              <a:t> </a:t>
            </a:r>
            <a:r>
              <a:rPr lang="en-US" sz="2000">
                <a:latin typeface="Segoe" pitchFamily="34" charset="0"/>
              </a:rPr>
              <a:t>Workflow execution and state management</a:t>
            </a:r>
            <a:endParaRPr lang="en-US" sz="2600">
              <a:latin typeface="Segoe" pitchFamily="34" charset="0"/>
            </a:endParaRPr>
          </a:p>
        </p:txBody>
      </p:sp>
      <p:sp>
        <p:nvSpPr>
          <p:cNvPr id="22560" name="Rectangle 32"/>
          <p:cNvSpPr>
            <a:spLocks noChangeArrowheads="1"/>
          </p:cNvSpPr>
          <p:nvPr/>
        </p:nvSpPr>
        <p:spPr bwMode="auto">
          <a:xfrm>
            <a:off x="0" y="4859338"/>
            <a:ext cx="5226050" cy="731837"/>
          </a:xfrm>
          <a:prstGeom prst="rect">
            <a:avLst/>
          </a:prstGeom>
          <a:noFill/>
          <a:ln w="9525">
            <a:noFill/>
            <a:miter lim="800000"/>
            <a:headEnd/>
            <a:tailEnd/>
          </a:ln>
        </p:spPr>
        <p:txBody>
          <a:bodyPr>
            <a:spAutoFit/>
          </a:bodyPr>
          <a:lstStyle/>
          <a:p>
            <a:pPr marL="342900" indent="-342900" eaLnBrk="1" hangingPunct="1">
              <a:spcBef>
                <a:spcPct val="20000"/>
              </a:spcBef>
              <a:buFontTx/>
              <a:buChar char="•"/>
            </a:pPr>
            <a:r>
              <a:rPr lang="en-US" sz="2200" u="sng">
                <a:latin typeface="Segoe" pitchFamily="34" charset="0"/>
              </a:rPr>
              <a:t>Runtime Services:</a:t>
            </a:r>
            <a:r>
              <a:rPr lang="en-US" sz="2000" u="sng">
                <a:latin typeface="Segoe" pitchFamily="34" charset="0"/>
              </a:rPr>
              <a:t> </a:t>
            </a:r>
            <a:r>
              <a:rPr lang="en-US" sz="2000">
                <a:latin typeface="Segoe" pitchFamily="34" charset="0"/>
              </a:rPr>
              <a:t>Hosting flexibility and communication</a:t>
            </a:r>
            <a:endParaRPr lang="en-US" sz="2600">
              <a:latin typeface="Segoe" pitchFamily="34" charset="0"/>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537"/>
                                        </p:tgtEl>
                                        <p:attrNameLst>
                                          <p:attrName>style.visibility</p:attrName>
                                        </p:attrNameLst>
                                      </p:cBhvr>
                                      <p:to>
                                        <p:strVal val="visible"/>
                                      </p:to>
                                    </p:set>
                                    <p:anim calcmode="lin" valueType="num">
                                      <p:cBhvr additive="base">
                                        <p:cTn id="11" dur="500" fill="hold"/>
                                        <p:tgtEl>
                                          <p:spTgt spid="22537"/>
                                        </p:tgtEl>
                                        <p:attrNameLst>
                                          <p:attrName>ppt_x</p:attrName>
                                        </p:attrNameLst>
                                      </p:cBhvr>
                                      <p:tavLst>
                                        <p:tav tm="0">
                                          <p:val>
                                            <p:strVal val="0-#ppt_w/2"/>
                                          </p:val>
                                        </p:tav>
                                        <p:tav tm="100000">
                                          <p:val>
                                            <p:strVal val="#ppt_x"/>
                                          </p:val>
                                        </p:tav>
                                      </p:tavLst>
                                    </p:anim>
                                    <p:anim calcmode="lin" valueType="num">
                                      <p:cBhvr additive="base">
                                        <p:cTn id="12" dur="500" fill="hold"/>
                                        <p:tgtEl>
                                          <p:spTgt spid="2253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2554"/>
                                        </p:tgtEl>
                                        <p:attrNameLst>
                                          <p:attrName>style.visibility</p:attrName>
                                        </p:attrNameLst>
                                      </p:cBhvr>
                                      <p:to>
                                        <p:strVal val="visible"/>
                                      </p:to>
                                    </p:set>
                                    <p:anim calcmode="lin" valueType="num">
                                      <p:cBhvr additive="base">
                                        <p:cTn id="15" dur="500" fill="hold"/>
                                        <p:tgtEl>
                                          <p:spTgt spid="22554"/>
                                        </p:tgtEl>
                                        <p:attrNameLst>
                                          <p:attrName>ppt_x</p:attrName>
                                        </p:attrNameLst>
                                      </p:cBhvr>
                                      <p:tavLst>
                                        <p:tav tm="0">
                                          <p:val>
                                            <p:strVal val="0-#ppt_w/2"/>
                                          </p:val>
                                        </p:tav>
                                        <p:tav tm="100000">
                                          <p:val>
                                            <p:strVal val="#ppt_x"/>
                                          </p:val>
                                        </p:tav>
                                      </p:tavLst>
                                    </p:anim>
                                    <p:anim calcmode="lin" valueType="num">
                                      <p:cBhvr additive="base">
                                        <p:cTn id="16" dur="500" fill="hold"/>
                                        <p:tgtEl>
                                          <p:spTgt spid="2255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2548"/>
                                        </p:tgtEl>
                                        <p:attrNameLst>
                                          <p:attrName>style.visibility</p:attrName>
                                        </p:attrNameLst>
                                      </p:cBhvr>
                                      <p:to>
                                        <p:strVal val="visible"/>
                                      </p:to>
                                    </p:set>
                                    <p:anim calcmode="lin" valueType="num">
                                      <p:cBhvr additive="base">
                                        <p:cTn id="19" dur="500" fill="hold"/>
                                        <p:tgtEl>
                                          <p:spTgt spid="22548"/>
                                        </p:tgtEl>
                                        <p:attrNameLst>
                                          <p:attrName>ppt_x</p:attrName>
                                        </p:attrNameLst>
                                      </p:cBhvr>
                                      <p:tavLst>
                                        <p:tav tm="0">
                                          <p:val>
                                            <p:strVal val="0-#ppt_w/2"/>
                                          </p:val>
                                        </p:tav>
                                        <p:tav tm="100000">
                                          <p:val>
                                            <p:strVal val="#ppt_x"/>
                                          </p:val>
                                        </p:tav>
                                      </p:tavLst>
                                    </p:anim>
                                    <p:anim calcmode="lin" valueType="num">
                                      <p:cBhvr additive="base">
                                        <p:cTn id="20" dur="500" fill="hold"/>
                                        <p:tgtEl>
                                          <p:spTgt spid="2254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2555"/>
                                        </p:tgtEl>
                                        <p:attrNameLst>
                                          <p:attrName>style.visibility</p:attrName>
                                        </p:attrNameLst>
                                      </p:cBhvr>
                                      <p:to>
                                        <p:strVal val="visible"/>
                                      </p:to>
                                    </p:set>
                                    <p:anim calcmode="lin" valueType="num">
                                      <p:cBhvr additive="base">
                                        <p:cTn id="25" dur="500" fill="hold"/>
                                        <p:tgtEl>
                                          <p:spTgt spid="22555"/>
                                        </p:tgtEl>
                                        <p:attrNameLst>
                                          <p:attrName>ppt_x</p:attrName>
                                        </p:attrNameLst>
                                      </p:cBhvr>
                                      <p:tavLst>
                                        <p:tav tm="0">
                                          <p:val>
                                            <p:strVal val="0-#ppt_w/2"/>
                                          </p:val>
                                        </p:tav>
                                        <p:tav tm="100000">
                                          <p:val>
                                            <p:strVal val="#ppt_x"/>
                                          </p:val>
                                        </p:tav>
                                      </p:tavLst>
                                    </p:anim>
                                    <p:anim calcmode="lin" valueType="num">
                                      <p:cBhvr additive="base">
                                        <p:cTn id="26" dur="500" fill="hold"/>
                                        <p:tgtEl>
                                          <p:spTgt spid="22555"/>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22532"/>
                                        </p:tgtEl>
                                        <p:attrNameLst>
                                          <p:attrName>style.visibility</p:attrName>
                                        </p:attrNameLst>
                                      </p:cBhvr>
                                      <p:to>
                                        <p:strVal val="visible"/>
                                      </p:to>
                                    </p:set>
                                    <p:anim calcmode="lin" valueType="num">
                                      <p:cBhvr additive="base">
                                        <p:cTn id="29" dur="500" fill="hold"/>
                                        <p:tgtEl>
                                          <p:spTgt spid="22532"/>
                                        </p:tgtEl>
                                        <p:attrNameLst>
                                          <p:attrName>ppt_x</p:attrName>
                                        </p:attrNameLst>
                                      </p:cBhvr>
                                      <p:tavLst>
                                        <p:tav tm="0">
                                          <p:val>
                                            <p:strVal val="0-#ppt_w/2"/>
                                          </p:val>
                                        </p:tav>
                                        <p:tav tm="100000">
                                          <p:val>
                                            <p:strVal val="#ppt_x"/>
                                          </p:val>
                                        </p:tav>
                                      </p:tavLst>
                                    </p:anim>
                                    <p:anim calcmode="lin" valueType="num">
                                      <p:cBhvr additive="base">
                                        <p:cTn id="30" dur="500" fill="hold"/>
                                        <p:tgtEl>
                                          <p:spTgt spid="22532"/>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2533"/>
                                        </p:tgtEl>
                                        <p:attrNameLst>
                                          <p:attrName>style.visibility</p:attrName>
                                        </p:attrNameLst>
                                      </p:cBhvr>
                                      <p:to>
                                        <p:strVal val="visible"/>
                                      </p:to>
                                    </p:set>
                                    <p:anim calcmode="lin" valueType="num">
                                      <p:cBhvr additive="base">
                                        <p:cTn id="33" dur="500" fill="hold"/>
                                        <p:tgtEl>
                                          <p:spTgt spid="22533"/>
                                        </p:tgtEl>
                                        <p:attrNameLst>
                                          <p:attrName>ppt_x</p:attrName>
                                        </p:attrNameLst>
                                      </p:cBhvr>
                                      <p:tavLst>
                                        <p:tav tm="0">
                                          <p:val>
                                            <p:strVal val="0-#ppt_w/2"/>
                                          </p:val>
                                        </p:tav>
                                        <p:tav tm="100000">
                                          <p:val>
                                            <p:strVal val="#ppt_x"/>
                                          </p:val>
                                        </p:tav>
                                      </p:tavLst>
                                    </p:anim>
                                    <p:anim calcmode="lin" valueType="num">
                                      <p:cBhvr additive="base">
                                        <p:cTn id="34" dur="500" fill="hold"/>
                                        <p:tgtEl>
                                          <p:spTgt spid="2253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2556"/>
                                        </p:tgtEl>
                                        <p:attrNameLst>
                                          <p:attrName>style.visibility</p:attrName>
                                        </p:attrNameLst>
                                      </p:cBhvr>
                                      <p:to>
                                        <p:strVal val="visible"/>
                                      </p:to>
                                    </p:set>
                                    <p:anim calcmode="lin" valueType="num">
                                      <p:cBhvr additive="base">
                                        <p:cTn id="39" dur="500" fill="hold"/>
                                        <p:tgtEl>
                                          <p:spTgt spid="22556"/>
                                        </p:tgtEl>
                                        <p:attrNameLst>
                                          <p:attrName>ppt_x</p:attrName>
                                        </p:attrNameLst>
                                      </p:cBhvr>
                                      <p:tavLst>
                                        <p:tav tm="0">
                                          <p:val>
                                            <p:strVal val="#ppt_x"/>
                                          </p:val>
                                        </p:tav>
                                        <p:tav tm="100000">
                                          <p:val>
                                            <p:strVal val="#ppt_x"/>
                                          </p:val>
                                        </p:tav>
                                      </p:tavLst>
                                    </p:anim>
                                    <p:anim calcmode="lin" valueType="num">
                                      <p:cBhvr additive="base">
                                        <p:cTn id="40" dur="500" fill="hold"/>
                                        <p:tgtEl>
                                          <p:spTgt spid="2255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2551"/>
                                        </p:tgtEl>
                                        <p:attrNameLst>
                                          <p:attrName>style.visibility</p:attrName>
                                        </p:attrNameLst>
                                      </p:cBhvr>
                                      <p:to>
                                        <p:strVal val="visible"/>
                                      </p:to>
                                    </p:set>
                                    <p:anim calcmode="lin" valueType="num">
                                      <p:cBhvr additive="base">
                                        <p:cTn id="43" dur="500" fill="hold"/>
                                        <p:tgtEl>
                                          <p:spTgt spid="22551"/>
                                        </p:tgtEl>
                                        <p:attrNameLst>
                                          <p:attrName>ppt_x</p:attrName>
                                        </p:attrNameLst>
                                      </p:cBhvr>
                                      <p:tavLst>
                                        <p:tav tm="0">
                                          <p:val>
                                            <p:strVal val="#ppt_x"/>
                                          </p:val>
                                        </p:tav>
                                        <p:tav tm="100000">
                                          <p:val>
                                            <p:strVal val="#ppt_x"/>
                                          </p:val>
                                        </p:tav>
                                      </p:tavLst>
                                    </p:anim>
                                    <p:anim calcmode="lin" valueType="num">
                                      <p:cBhvr additive="base">
                                        <p:cTn id="44" dur="500" fill="hold"/>
                                        <p:tgtEl>
                                          <p:spTgt spid="2255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2557"/>
                                        </p:tgtEl>
                                        <p:attrNameLst>
                                          <p:attrName>style.visibility</p:attrName>
                                        </p:attrNameLst>
                                      </p:cBhvr>
                                      <p:to>
                                        <p:strVal val="visible"/>
                                      </p:to>
                                    </p:set>
                                    <p:anim calcmode="lin" valueType="num">
                                      <p:cBhvr additive="base">
                                        <p:cTn id="49" dur="500" fill="hold"/>
                                        <p:tgtEl>
                                          <p:spTgt spid="22557"/>
                                        </p:tgtEl>
                                        <p:attrNameLst>
                                          <p:attrName>ppt_x</p:attrName>
                                        </p:attrNameLst>
                                      </p:cBhvr>
                                      <p:tavLst>
                                        <p:tav tm="0">
                                          <p:val>
                                            <p:strVal val="0-#ppt_w/2"/>
                                          </p:val>
                                        </p:tav>
                                        <p:tav tm="100000">
                                          <p:val>
                                            <p:strVal val="#ppt_x"/>
                                          </p:val>
                                        </p:tav>
                                      </p:tavLst>
                                    </p:anim>
                                    <p:anim calcmode="lin" valueType="num">
                                      <p:cBhvr additive="base">
                                        <p:cTn id="50" dur="500" fill="hold"/>
                                        <p:tgtEl>
                                          <p:spTgt spid="22557"/>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2534"/>
                                        </p:tgtEl>
                                        <p:attrNameLst>
                                          <p:attrName>style.visibility</p:attrName>
                                        </p:attrNameLst>
                                      </p:cBhvr>
                                      <p:to>
                                        <p:strVal val="visible"/>
                                      </p:to>
                                    </p:set>
                                    <p:anim calcmode="lin" valueType="num">
                                      <p:cBhvr additive="base">
                                        <p:cTn id="53" dur="500" fill="hold"/>
                                        <p:tgtEl>
                                          <p:spTgt spid="22534"/>
                                        </p:tgtEl>
                                        <p:attrNameLst>
                                          <p:attrName>ppt_x</p:attrName>
                                        </p:attrNameLst>
                                      </p:cBhvr>
                                      <p:tavLst>
                                        <p:tav tm="0">
                                          <p:val>
                                            <p:strVal val="0-#ppt_w/2"/>
                                          </p:val>
                                        </p:tav>
                                        <p:tav tm="100000">
                                          <p:val>
                                            <p:strVal val="#ppt_x"/>
                                          </p:val>
                                        </p:tav>
                                      </p:tavLst>
                                    </p:anim>
                                    <p:anim calcmode="lin" valueType="num">
                                      <p:cBhvr additive="base">
                                        <p:cTn id="54" dur="500" fill="hold"/>
                                        <p:tgtEl>
                                          <p:spTgt spid="22534"/>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22535"/>
                                        </p:tgtEl>
                                        <p:attrNameLst>
                                          <p:attrName>style.visibility</p:attrName>
                                        </p:attrNameLst>
                                      </p:cBhvr>
                                      <p:to>
                                        <p:strVal val="visible"/>
                                      </p:to>
                                    </p:set>
                                    <p:anim calcmode="lin" valueType="num">
                                      <p:cBhvr additive="base">
                                        <p:cTn id="57" dur="500" fill="hold"/>
                                        <p:tgtEl>
                                          <p:spTgt spid="22535"/>
                                        </p:tgtEl>
                                        <p:attrNameLst>
                                          <p:attrName>ppt_x</p:attrName>
                                        </p:attrNameLst>
                                      </p:cBhvr>
                                      <p:tavLst>
                                        <p:tav tm="0">
                                          <p:val>
                                            <p:strVal val="0-#ppt_w/2"/>
                                          </p:val>
                                        </p:tav>
                                        <p:tav tm="100000">
                                          <p:val>
                                            <p:strVal val="#ppt_x"/>
                                          </p:val>
                                        </p:tav>
                                      </p:tavLst>
                                    </p:anim>
                                    <p:anim calcmode="lin" valueType="num">
                                      <p:cBhvr additive="base">
                                        <p:cTn id="58" dur="500" fill="hold"/>
                                        <p:tgtEl>
                                          <p:spTgt spid="22535"/>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22558"/>
                                        </p:tgtEl>
                                        <p:attrNameLst>
                                          <p:attrName>style.visibility</p:attrName>
                                        </p:attrNameLst>
                                      </p:cBhvr>
                                      <p:to>
                                        <p:strVal val="visible"/>
                                      </p:to>
                                    </p:set>
                                    <p:anim calcmode="lin" valueType="num">
                                      <p:cBhvr additive="base">
                                        <p:cTn id="63" dur="500" fill="hold"/>
                                        <p:tgtEl>
                                          <p:spTgt spid="22558"/>
                                        </p:tgtEl>
                                        <p:attrNameLst>
                                          <p:attrName>ppt_x</p:attrName>
                                        </p:attrNameLst>
                                      </p:cBhvr>
                                      <p:tavLst>
                                        <p:tav tm="0">
                                          <p:val>
                                            <p:strVal val="0-#ppt_w/2"/>
                                          </p:val>
                                        </p:tav>
                                        <p:tav tm="100000">
                                          <p:val>
                                            <p:strVal val="#ppt_x"/>
                                          </p:val>
                                        </p:tav>
                                      </p:tavLst>
                                    </p:anim>
                                    <p:anim calcmode="lin" valueType="num">
                                      <p:cBhvr additive="base">
                                        <p:cTn id="64" dur="500" fill="hold"/>
                                        <p:tgtEl>
                                          <p:spTgt spid="22558"/>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22550"/>
                                        </p:tgtEl>
                                        <p:attrNameLst>
                                          <p:attrName>style.visibility</p:attrName>
                                        </p:attrNameLst>
                                      </p:cBhvr>
                                      <p:to>
                                        <p:strVal val="visible"/>
                                      </p:to>
                                    </p:set>
                                    <p:anim calcmode="lin" valueType="num">
                                      <p:cBhvr additive="base">
                                        <p:cTn id="67" dur="500" fill="hold"/>
                                        <p:tgtEl>
                                          <p:spTgt spid="22550"/>
                                        </p:tgtEl>
                                        <p:attrNameLst>
                                          <p:attrName>ppt_x</p:attrName>
                                        </p:attrNameLst>
                                      </p:cBhvr>
                                      <p:tavLst>
                                        <p:tav tm="0">
                                          <p:val>
                                            <p:strVal val="0-#ppt_w/2"/>
                                          </p:val>
                                        </p:tav>
                                        <p:tav tm="100000">
                                          <p:val>
                                            <p:strVal val="#ppt_x"/>
                                          </p:val>
                                        </p:tav>
                                      </p:tavLst>
                                    </p:anim>
                                    <p:anim calcmode="lin" valueType="num">
                                      <p:cBhvr additive="base">
                                        <p:cTn id="68" dur="500" fill="hold"/>
                                        <p:tgtEl>
                                          <p:spTgt spid="22550"/>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22559"/>
                                        </p:tgtEl>
                                        <p:attrNameLst>
                                          <p:attrName>style.visibility</p:attrName>
                                        </p:attrNameLst>
                                      </p:cBhvr>
                                      <p:to>
                                        <p:strVal val="visible"/>
                                      </p:to>
                                    </p:set>
                                    <p:anim calcmode="lin" valueType="num">
                                      <p:cBhvr additive="base">
                                        <p:cTn id="73" dur="500" fill="hold"/>
                                        <p:tgtEl>
                                          <p:spTgt spid="22559"/>
                                        </p:tgtEl>
                                        <p:attrNameLst>
                                          <p:attrName>ppt_x</p:attrName>
                                        </p:attrNameLst>
                                      </p:cBhvr>
                                      <p:tavLst>
                                        <p:tav tm="0">
                                          <p:val>
                                            <p:strVal val="0-#ppt_w/2"/>
                                          </p:val>
                                        </p:tav>
                                        <p:tav tm="100000">
                                          <p:val>
                                            <p:strVal val="#ppt_x"/>
                                          </p:val>
                                        </p:tav>
                                      </p:tavLst>
                                    </p:anim>
                                    <p:anim calcmode="lin" valueType="num">
                                      <p:cBhvr additive="base">
                                        <p:cTn id="74" dur="500" fill="hold"/>
                                        <p:tgtEl>
                                          <p:spTgt spid="22559"/>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22536"/>
                                        </p:tgtEl>
                                        <p:attrNameLst>
                                          <p:attrName>style.visibility</p:attrName>
                                        </p:attrNameLst>
                                      </p:cBhvr>
                                      <p:to>
                                        <p:strVal val="visible"/>
                                      </p:to>
                                    </p:set>
                                    <p:anim calcmode="lin" valueType="num">
                                      <p:cBhvr additive="base">
                                        <p:cTn id="77" dur="500" fill="hold"/>
                                        <p:tgtEl>
                                          <p:spTgt spid="22536"/>
                                        </p:tgtEl>
                                        <p:attrNameLst>
                                          <p:attrName>ppt_x</p:attrName>
                                        </p:attrNameLst>
                                      </p:cBhvr>
                                      <p:tavLst>
                                        <p:tav tm="0">
                                          <p:val>
                                            <p:strVal val="0-#ppt_w/2"/>
                                          </p:val>
                                        </p:tav>
                                        <p:tav tm="100000">
                                          <p:val>
                                            <p:strVal val="#ppt_x"/>
                                          </p:val>
                                        </p:tav>
                                      </p:tavLst>
                                    </p:anim>
                                    <p:anim calcmode="lin" valueType="num">
                                      <p:cBhvr additive="base">
                                        <p:cTn id="78" dur="500" fill="hold"/>
                                        <p:tgtEl>
                                          <p:spTgt spid="22536"/>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8" fill="hold" grpId="0" nodeType="clickEffect">
                                  <p:stCondLst>
                                    <p:cond delay="0"/>
                                  </p:stCondLst>
                                  <p:childTnLst>
                                    <p:set>
                                      <p:cBhvr>
                                        <p:cTn id="82" dur="1" fill="hold">
                                          <p:stCondLst>
                                            <p:cond delay="0"/>
                                          </p:stCondLst>
                                        </p:cTn>
                                        <p:tgtEl>
                                          <p:spTgt spid="22560"/>
                                        </p:tgtEl>
                                        <p:attrNameLst>
                                          <p:attrName>style.visibility</p:attrName>
                                        </p:attrNameLst>
                                      </p:cBhvr>
                                      <p:to>
                                        <p:strVal val="visible"/>
                                      </p:to>
                                    </p:set>
                                    <p:anim calcmode="lin" valueType="num">
                                      <p:cBhvr additive="base">
                                        <p:cTn id="83" dur="500" fill="hold"/>
                                        <p:tgtEl>
                                          <p:spTgt spid="22560"/>
                                        </p:tgtEl>
                                        <p:attrNameLst>
                                          <p:attrName>ppt_x</p:attrName>
                                        </p:attrNameLst>
                                      </p:cBhvr>
                                      <p:tavLst>
                                        <p:tav tm="0">
                                          <p:val>
                                            <p:strVal val="0-#ppt_w/2"/>
                                          </p:val>
                                        </p:tav>
                                        <p:tav tm="100000">
                                          <p:val>
                                            <p:strVal val="#ppt_x"/>
                                          </p:val>
                                        </p:tav>
                                      </p:tavLst>
                                    </p:anim>
                                    <p:anim calcmode="lin" valueType="num">
                                      <p:cBhvr additive="base">
                                        <p:cTn id="84" dur="500" fill="hold"/>
                                        <p:tgtEl>
                                          <p:spTgt spid="22560"/>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22549"/>
                                        </p:tgtEl>
                                        <p:attrNameLst>
                                          <p:attrName>style.visibility</p:attrName>
                                        </p:attrNameLst>
                                      </p:cBhvr>
                                      <p:to>
                                        <p:strVal val="visible"/>
                                      </p:to>
                                    </p:set>
                                    <p:anim calcmode="lin" valueType="num">
                                      <p:cBhvr additive="base">
                                        <p:cTn id="87" dur="500" fill="hold"/>
                                        <p:tgtEl>
                                          <p:spTgt spid="22549"/>
                                        </p:tgtEl>
                                        <p:attrNameLst>
                                          <p:attrName>ppt_x</p:attrName>
                                        </p:attrNameLst>
                                      </p:cBhvr>
                                      <p:tavLst>
                                        <p:tav tm="0">
                                          <p:val>
                                            <p:strVal val="0-#ppt_w/2"/>
                                          </p:val>
                                        </p:tav>
                                        <p:tav tm="100000">
                                          <p:val>
                                            <p:strVal val="#ppt_x"/>
                                          </p:val>
                                        </p:tav>
                                      </p:tavLst>
                                    </p:anim>
                                    <p:anim calcmode="lin" valueType="num">
                                      <p:cBhvr additive="base">
                                        <p:cTn id="88" dur="500" fill="hold"/>
                                        <p:tgtEl>
                                          <p:spTgt spid="22549"/>
                                        </p:tgtEl>
                                        <p:attrNameLst>
                                          <p:attrName>ppt_y</p:attrName>
                                        </p:attrNameLst>
                                      </p:cBhvr>
                                      <p:tavLst>
                                        <p:tav tm="0">
                                          <p:val>
                                            <p:strVal val="#ppt_y"/>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8" fill="hold" grpId="0" nodeType="clickEffect">
                                  <p:stCondLst>
                                    <p:cond delay="0"/>
                                  </p:stCondLst>
                                  <p:childTnLst>
                                    <p:set>
                                      <p:cBhvr>
                                        <p:cTn id="92" dur="1" fill="hold">
                                          <p:stCondLst>
                                            <p:cond delay="0"/>
                                          </p:stCondLst>
                                        </p:cTn>
                                        <p:tgtEl>
                                          <p:spTgt spid="22553"/>
                                        </p:tgtEl>
                                        <p:attrNameLst>
                                          <p:attrName>style.visibility</p:attrName>
                                        </p:attrNameLst>
                                      </p:cBhvr>
                                      <p:to>
                                        <p:strVal val="visible"/>
                                      </p:to>
                                    </p:set>
                                    <p:anim calcmode="lin" valueType="num">
                                      <p:cBhvr additive="base">
                                        <p:cTn id="93" dur="500" fill="hold"/>
                                        <p:tgtEl>
                                          <p:spTgt spid="22553"/>
                                        </p:tgtEl>
                                        <p:attrNameLst>
                                          <p:attrName>ppt_x</p:attrName>
                                        </p:attrNameLst>
                                      </p:cBhvr>
                                      <p:tavLst>
                                        <p:tav tm="0">
                                          <p:val>
                                            <p:strVal val="0-#ppt_w/2"/>
                                          </p:val>
                                        </p:tav>
                                        <p:tav tm="100000">
                                          <p:val>
                                            <p:strVal val="#ppt_x"/>
                                          </p:val>
                                        </p:tav>
                                      </p:tavLst>
                                    </p:anim>
                                    <p:anim calcmode="lin" valueType="num">
                                      <p:cBhvr additive="base">
                                        <p:cTn id="94" dur="500" fill="hold"/>
                                        <p:tgtEl>
                                          <p:spTgt spid="22553"/>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0"/>
                                  </p:stCondLst>
                                  <p:childTnLst>
                                    <p:set>
                                      <p:cBhvr>
                                        <p:cTn id="96" dur="1" fill="hold">
                                          <p:stCondLst>
                                            <p:cond delay="0"/>
                                          </p:stCondLst>
                                        </p:cTn>
                                        <p:tgtEl>
                                          <p:spTgt spid="22552"/>
                                        </p:tgtEl>
                                        <p:attrNameLst>
                                          <p:attrName>style.visibility</p:attrName>
                                        </p:attrNameLst>
                                      </p:cBhvr>
                                      <p:to>
                                        <p:strVal val="visible"/>
                                      </p:to>
                                    </p:set>
                                    <p:anim calcmode="lin" valueType="num">
                                      <p:cBhvr additive="base">
                                        <p:cTn id="97" dur="500" fill="hold"/>
                                        <p:tgtEl>
                                          <p:spTgt spid="22552"/>
                                        </p:tgtEl>
                                        <p:attrNameLst>
                                          <p:attrName>ppt_x</p:attrName>
                                        </p:attrNameLst>
                                      </p:cBhvr>
                                      <p:tavLst>
                                        <p:tav tm="0">
                                          <p:val>
                                            <p:strVal val="0-#ppt_w/2"/>
                                          </p:val>
                                        </p:tav>
                                        <p:tav tm="100000">
                                          <p:val>
                                            <p:strVal val="#ppt_x"/>
                                          </p:val>
                                        </p:tav>
                                      </p:tavLst>
                                    </p:anim>
                                    <p:anim calcmode="lin" valueType="num">
                                      <p:cBhvr additive="base">
                                        <p:cTn id="98" dur="500" fill="hold"/>
                                        <p:tgtEl>
                                          <p:spTgt spid="225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p:bldP spid="22534" grpId="0" animBg="1"/>
      <p:bldP spid="22535" grpId="0"/>
      <p:bldP spid="22536" grpId="0" animBg="1"/>
      <p:bldP spid="22537" grpId="0" animBg="1"/>
      <p:bldP spid="22548" grpId="0" animBg="1"/>
      <p:bldP spid="22549" grpId="0" animBg="1"/>
      <p:bldP spid="22550" grpId="0" animBg="1"/>
      <p:bldP spid="22551" grpId="0" animBg="1"/>
      <p:bldP spid="22552" grpId="0" animBg="1"/>
      <p:bldP spid="22553" grpId="0"/>
      <p:bldP spid="22554" grpId="0"/>
      <p:bldP spid="22555" grpId="0"/>
      <p:bldP spid="22556" grpId="0"/>
      <p:bldP spid="22557" grpId="0"/>
      <p:bldP spid="22558" grpId="0"/>
      <p:bldP spid="22559" grpId="0"/>
      <p:bldP spid="2256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p>
            <a:fld id="{37989BAA-A76C-434C-BD23-501A1EA523CD}" type="slidenum">
              <a:rPr lang="en-US"/>
              <a:pPr/>
              <a:t>8</a:t>
            </a:fld>
            <a:endParaRPr lang="en-US"/>
          </a:p>
        </p:txBody>
      </p:sp>
      <p:sp>
        <p:nvSpPr>
          <p:cNvPr id="3075" name="Rectangle 2"/>
          <p:cNvSpPr>
            <a:spLocks noGrp="1" noChangeArrowheads="1"/>
          </p:cNvSpPr>
          <p:nvPr>
            <p:ph type="title"/>
          </p:nvPr>
        </p:nvSpPr>
        <p:spPr/>
        <p:txBody>
          <a:bodyPr/>
          <a:lstStyle/>
          <a:p>
            <a:pPr eaLnBrk="1" hangingPunct="1"/>
            <a:r>
              <a:rPr lang="en-US" dirty="0" smtClean="0">
                <a:latin typeface="Segoe" pitchFamily="34" charset="0"/>
              </a:rPr>
              <a:t>Agenda</a:t>
            </a:r>
          </a:p>
        </p:txBody>
      </p:sp>
      <p:sp>
        <p:nvSpPr>
          <p:cNvPr id="19" name="Rounded Rectangle 18"/>
          <p:cNvSpPr/>
          <p:nvPr/>
        </p:nvSpPr>
        <p:spPr bwMode="auto">
          <a:xfrm>
            <a:off x="5334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What is WF?</a:t>
            </a:r>
          </a:p>
        </p:txBody>
      </p:sp>
      <p:sp>
        <p:nvSpPr>
          <p:cNvPr id="20" name="Rounded Rectangle 19"/>
          <p:cNvSpPr/>
          <p:nvPr/>
        </p:nvSpPr>
        <p:spPr bwMode="auto">
          <a:xfrm>
            <a:off x="3505200" y="1371600"/>
            <a:ext cx="2209800" cy="9144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Activities</a:t>
            </a:r>
            <a:r>
              <a:rPr kumimoji="0" lang="en-US" sz="1800" b="0" i="0" u="none" strike="noStrike" cap="none" normalizeH="0" dirty="0" smtClean="0">
                <a:ln>
                  <a:noFill/>
                </a:ln>
                <a:solidFill>
                  <a:schemeClr val="tx1"/>
                </a:solidFill>
                <a:effectLst/>
                <a:latin typeface="Arial" charset="0"/>
              </a:rPr>
              <a:t> &amp;</a:t>
            </a:r>
          </a:p>
          <a:p>
            <a:pPr marL="0" marR="0" indent="0" algn="ctr" defTabSz="914400" rtl="0" eaLnBrk="0" fontAlgn="base" latinLnBrk="0" hangingPunct="0">
              <a:lnSpc>
                <a:spcPct val="100000"/>
              </a:lnSpc>
              <a:spcBef>
                <a:spcPct val="0"/>
              </a:spcBef>
              <a:spcAft>
                <a:spcPct val="0"/>
              </a:spcAft>
              <a:buClrTx/>
              <a:buSzTx/>
              <a:buFontTx/>
              <a:buNone/>
              <a:tabLst/>
            </a:pPr>
            <a:r>
              <a:rPr lang="en-US" baseline="0" dirty="0" smtClean="0">
                <a:solidFill>
                  <a:schemeClr val="tx1"/>
                </a:solidFill>
                <a:latin typeface="Arial" charset="0"/>
              </a:rPr>
              <a:t>Workflow</a:t>
            </a:r>
            <a:endParaRPr kumimoji="0" lang="en-US" sz="1800" b="0" i="0" u="none" strike="noStrike" cap="none" normalizeH="0" baseline="0" dirty="0" smtClean="0">
              <a:ln>
                <a:noFill/>
              </a:ln>
              <a:solidFill>
                <a:schemeClr val="tx1"/>
              </a:solidFill>
              <a:effectLst/>
              <a:latin typeface="Arial" charset="0"/>
            </a:endParaRPr>
          </a:p>
        </p:txBody>
      </p:sp>
      <p:sp>
        <p:nvSpPr>
          <p:cNvPr id="21" name="Rounded Rectangle 20"/>
          <p:cNvSpPr/>
          <p:nvPr/>
        </p:nvSpPr>
        <p:spPr bwMode="auto">
          <a:xfrm>
            <a:off x="6400800" y="13716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Workflow Runtime</a:t>
            </a:r>
          </a:p>
        </p:txBody>
      </p:sp>
      <p:sp>
        <p:nvSpPr>
          <p:cNvPr id="22" name="Rounded Rectangle 21"/>
          <p:cNvSpPr/>
          <p:nvPr/>
        </p:nvSpPr>
        <p:spPr bwMode="auto">
          <a:xfrm>
            <a:off x="3505200" y="2743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WF &amp;</a:t>
            </a:r>
          </a:p>
          <a:p>
            <a:pPr marL="0" marR="0" indent="0" algn="ctr" defTabSz="914400" rtl="0" eaLnBrk="0" fontAlgn="base" latinLnBrk="0" hangingPunct="0">
              <a:lnSpc>
                <a:spcPct val="100000"/>
              </a:lnSpc>
              <a:spcBef>
                <a:spcPct val="0"/>
              </a:spcBef>
              <a:spcAft>
                <a:spcPct val="0"/>
              </a:spcAft>
              <a:buClrTx/>
              <a:buSzTx/>
              <a:buFontTx/>
              <a:buNone/>
              <a:tabLst/>
            </a:pPr>
            <a:r>
              <a:rPr lang="en-US" dirty="0" smtClean="0">
                <a:solidFill>
                  <a:schemeClr val="tx1"/>
                </a:solidFill>
                <a:latin typeface="Arial" charset="0"/>
              </a:rPr>
              <a:t>Communication</a:t>
            </a:r>
            <a:endParaRPr kumimoji="0" lang="en-US" sz="1800" b="0" i="0" u="none" strike="noStrike" cap="none" normalizeH="0" baseline="0" dirty="0" smtClean="0">
              <a:ln>
                <a:noFill/>
              </a:ln>
              <a:solidFill>
                <a:schemeClr val="tx1"/>
              </a:solidFill>
              <a:effectLst/>
              <a:latin typeface="Arial" charset="0"/>
            </a:endParaRPr>
          </a:p>
        </p:txBody>
      </p:sp>
      <p:sp>
        <p:nvSpPr>
          <p:cNvPr id="23" name="Rounded Rectangle 22"/>
          <p:cNvSpPr/>
          <p:nvPr/>
        </p:nvSpPr>
        <p:spPr bwMode="auto">
          <a:xfrm>
            <a:off x="1143000" y="3886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Summary</a:t>
            </a:r>
          </a:p>
        </p:txBody>
      </p:sp>
      <p:sp>
        <p:nvSpPr>
          <p:cNvPr id="24" name="Rounded Rectangle 23"/>
          <p:cNvSpPr/>
          <p:nvPr/>
        </p:nvSpPr>
        <p:spPr bwMode="auto">
          <a:xfrm>
            <a:off x="6324600" y="38862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Dynamic Update</a:t>
            </a:r>
          </a:p>
        </p:txBody>
      </p:sp>
      <p:sp>
        <p:nvSpPr>
          <p:cNvPr id="25" name="Rounded Rectangle 24"/>
          <p:cNvSpPr/>
          <p:nvPr/>
        </p:nvSpPr>
        <p:spPr bwMode="auto">
          <a:xfrm>
            <a:off x="3581400" y="5257800"/>
            <a:ext cx="2209800" cy="914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Resources</a:t>
            </a:r>
          </a:p>
        </p:txBody>
      </p:sp>
      <p:cxnSp>
        <p:nvCxnSpPr>
          <p:cNvPr id="36" name="Straight Arrow Connector 35"/>
          <p:cNvCxnSpPr>
            <a:stCxn id="19" idx="3"/>
            <a:endCxn id="20" idx="1"/>
          </p:cNvCxnSpPr>
          <p:nvPr/>
        </p:nvCxnSpPr>
        <p:spPr bwMode="auto">
          <a:xfrm>
            <a:off x="2743200" y="1828800"/>
            <a:ext cx="7620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8" name="Straight Arrow Connector 37"/>
          <p:cNvCxnSpPr>
            <a:stCxn id="20" idx="3"/>
            <a:endCxn id="21" idx="1"/>
          </p:cNvCxnSpPr>
          <p:nvPr/>
        </p:nvCxnSpPr>
        <p:spPr bwMode="auto">
          <a:xfrm>
            <a:off x="5715000" y="1828800"/>
            <a:ext cx="685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2" name="Shape 41"/>
          <p:cNvCxnSpPr>
            <a:stCxn id="21" idx="2"/>
            <a:endCxn id="22" idx="0"/>
          </p:cNvCxnSpPr>
          <p:nvPr/>
        </p:nvCxnSpPr>
        <p:spPr bwMode="auto">
          <a:xfrm rot="5400000">
            <a:off x="5829300" y="1066800"/>
            <a:ext cx="457200" cy="2895600"/>
          </a:xfrm>
          <a:prstGeom prst="bent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cxnSp>
        <p:nvCxnSpPr>
          <p:cNvPr id="47" name="Shape 46"/>
          <p:cNvCxnSpPr>
            <a:stCxn id="22" idx="3"/>
            <a:endCxn id="24" idx="0"/>
          </p:cNvCxnSpPr>
          <p:nvPr/>
        </p:nvCxnSpPr>
        <p:spPr bwMode="auto">
          <a:xfrm>
            <a:off x="5715000" y="3200400"/>
            <a:ext cx="1714500" cy="685800"/>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49" name="Straight Arrow Connector 48"/>
          <p:cNvCxnSpPr>
            <a:stCxn id="24" idx="1"/>
            <a:endCxn id="23" idx="3"/>
          </p:cNvCxnSpPr>
          <p:nvPr/>
        </p:nvCxnSpPr>
        <p:spPr bwMode="auto">
          <a:xfrm rot="10800000">
            <a:off x="3352800" y="4343400"/>
            <a:ext cx="2971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1" name="Shape 50"/>
          <p:cNvCxnSpPr>
            <a:stCxn id="23" idx="2"/>
            <a:endCxn id="25" idx="1"/>
          </p:cNvCxnSpPr>
          <p:nvPr/>
        </p:nvCxnSpPr>
        <p:spPr bwMode="auto">
          <a:xfrm rot="16200000" flipH="1">
            <a:off x="2457450" y="4591050"/>
            <a:ext cx="914400" cy="1333500"/>
          </a:xfrm>
          <a:prstGeom prst="bentConnector2">
            <a:avLst/>
          </a:prstGeom>
          <a:solidFill>
            <a:schemeClr val="accent1"/>
          </a:solidFill>
          <a:ln w="9525" cap="flat" cmpd="sng" algn="ctr">
            <a:solidFill>
              <a:schemeClr val="tx1"/>
            </a:solidFill>
            <a:prstDash val="solid"/>
            <a:round/>
            <a:headEnd type="none" w="med" len="med"/>
            <a:tailEnd type="arrow"/>
          </a:ln>
          <a:effectLst/>
        </p:spPr>
      </p:cxnSp>
      <p:sp>
        <p:nvSpPr>
          <p:cNvPr id="52" name="Flowchart: Connector 51"/>
          <p:cNvSpPr/>
          <p:nvPr/>
        </p:nvSpPr>
        <p:spPr bwMode="auto">
          <a:xfrm>
            <a:off x="7239000" y="5486400"/>
            <a:ext cx="457200" cy="457200"/>
          </a:xfrm>
          <a:prstGeom prst="flowChartConnector">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cxnSp>
        <p:nvCxnSpPr>
          <p:cNvPr id="54" name="Straight Arrow Connector 53"/>
          <p:cNvCxnSpPr>
            <a:stCxn id="25" idx="3"/>
            <a:endCxn id="52" idx="2"/>
          </p:cNvCxnSpPr>
          <p:nvPr/>
        </p:nvCxnSpPr>
        <p:spPr bwMode="auto">
          <a:xfrm>
            <a:off x="5791200" y="5715000"/>
            <a:ext cx="14478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p:spPr>
        <p:txBody>
          <a:bodyPr/>
          <a:lstStyle/>
          <a:p>
            <a:fld id="{859471C1-F293-4585-A8AC-7C4BAD112152}" type="slidenum">
              <a:rPr lang="en-US"/>
              <a:pPr/>
              <a:t>9</a:t>
            </a:fld>
            <a:endParaRPr lang="en-US"/>
          </a:p>
        </p:txBody>
      </p:sp>
      <p:sp>
        <p:nvSpPr>
          <p:cNvPr id="10243" name="Rectangle 2"/>
          <p:cNvSpPr>
            <a:spLocks noGrp="1" noChangeArrowheads="1"/>
          </p:cNvSpPr>
          <p:nvPr>
            <p:ph type="title"/>
          </p:nvPr>
        </p:nvSpPr>
        <p:spPr>
          <a:xfrm>
            <a:off x="457200" y="274638"/>
            <a:ext cx="8305800" cy="792162"/>
          </a:xfrm>
        </p:spPr>
        <p:txBody>
          <a:bodyPr/>
          <a:lstStyle/>
          <a:p>
            <a:pPr eaLnBrk="1" hangingPunct="1"/>
            <a:r>
              <a:rPr lang="en-US" smtClean="0">
                <a:latin typeface="Segoe" pitchFamily="34" charset="0"/>
              </a:rPr>
              <a:t>Activities and Workflows</a:t>
            </a:r>
          </a:p>
        </p:txBody>
      </p:sp>
      <p:sp>
        <p:nvSpPr>
          <p:cNvPr id="10244" name="Rectangle 3"/>
          <p:cNvSpPr>
            <a:spLocks noGrp="1" noChangeArrowheads="1"/>
          </p:cNvSpPr>
          <p:nvPr>
            <p:ph type="body" idx="1"/>
          </p:nvPr>
        </p:nvSpPr>
        <p:spPr>
          <a:xfrm>
            <a:off x="457200" y="1066800"/>
            <a:ext cx="8229600" cy="914400"/>
          </a:xfrm>
        </p:spPr>
        <p:txBody>
          <a:bodyPr/>
          <a:lstStyle/>
          <a:p>
            <a:pPr eaLnBrk="1" hangingPunct="1"/>
            <a:r>
              <a:rPr lang="en-US" sz="2400" smtClean="0">
                <a:latin typeface="Segoe" pitchFamily="34" charset="0"/>
              </a:rPr>
              <a:t>Activities and Workflows can be described in code, markup or a mixture of the two.</a:t>
            </a:r>
          </a:p>
          <a:p>
            <a:pPr eaLnBrk="1" hangingPunct="1"/>
            <a:endParaRPr lang="en-US" sz="2400" smtClean="0">
              <a:latin typeface="Segoe" pitchFamily="34" charset="0"/>
            </a:endParaRPr>
          </a:p>
        </p:txBody>
      </p:sp>
      <p:sp>
        <p:nvSpPr>
          <p:cNvPr id="10245" name="Text Box 4"/>
          <p:cNvSpPr txBox="1">
            <a:spLocks noChangeArrowheads="1"/>
          </p:cNvSpPr>
          <p:nvPr/>
        </p:nvSpPr>
        <p:spPr bwMode="auto">
          <a:xfrm>
            <a:off x="1143000" y="1981200"/>
            <a:ext cx="7332663" cy="2047875"/>
          </a:xfrm>
          <a:prstGeom prst="rect">
            <a:avLst/>
          </a:prstGeom>
          <a:solidFill>
            <a:schemeClr val="bg1">
              <a:alpha val="14902"/>
            </a:schemeClr>
          </a:solidFill>
          <a:ln w="9525">
            <a:noFill/>
            <a:miter lim="800000"/>
            <a:headEnd/>
            <a:tailEnd/>
          </a:ln>
        </p:spPr>
        <p:txBody>
          <a:bodyPr wrap="none">
            <a:spAutoFit/>
          </a:bodyPr>
          <a:lstStyle/>
          <a:p>
            <a:r>
              <a:rPr lang="en-US" sz="1600" noProof="1">
                <a:latin typeface="Lucida Console" pitchFamily="49" charset="0"/>
              </a:rPr>
              <a:t>using System.Workflow.Activities;</a:t>
            </a:r>
          </a:p>
          <a:p>
            <a:r>
              <a:rPr lang="en-US" sz="1600" noProof="1">
                <a:latin typeface="Lucida Console" pitchFamily="49" charset="0"/>
              </a:rPr>
              <a:t>namespace Demo1</a:t>
            </a:r>
          </a:p>
          <a:p>
            <a:r>
              <a:rPr lang="en-US" sz="1600" noProof="1">
                <a:latin typeface="Lucida Console" pitchFamily="49" charset="0"/>
              </a:rPr>
              <a:t>{</a:t>
            </a:r>
          </a:p>
          <a:p>
            <a:r>
              <a:rPr lang="en-US" sz="1600" noProof="1">
                <a:latin typeface="Lucida Console" pitchFamily="49" charset="0"/>
              </a:rPr>
              <a:t>	public partial class Workflow1 : SequentialWorkflow</a:t>
            </a:r>
          </a:p>
          <a:p>
            <a:r>
              <a:rPr lang="en-US" sz="1600" noProof="1">
                <a:latin typeface="Lucida Console" pitchFamily="49" charset="0"/>
              </a:rPr>
              <a:t>	{</a:t>
            </a:r>
          </a:p>
          <a:p>
            <a:r>
              <a:rPr lang="en-US" sz="1600" noProof="1">
                <a:latin typeface="Lucida Console" pitchFamily="49" charset="0"/>
              </a:rPr>
              <a:t>        . . .</a:t>
            </a:r>
          </a:p>
          <a:p>
            <a:r>
              <a:rPr lang="en-US" sz="1600" noProof="1">
                <a:latin typeface="Lucida Console" pitchFamily="49" charset="0"/>
              </a:rPr>
              <a:t>	}</a:t>
            </a:r>
          </a:p>
          <a:p>
            <a:r>
              <a:rPr lang="en-US" sz="1600" noProof="1">
                <a:latin typeface="Lucida Console" pitchFamily="49" charset="0"/>
              </a:rPr>
              <a:t>}</a:t>
            </a:r>
            <a:endParaRPr lang="en-US" sz="1600">
              <a:latin typeface="Lucida Console" pitchFamily="49" charset="0"/>
            </a:endParaRPr>
          </a:p>
        </p:txBody>
      </p:sp>
      <p:sp>
        <p:nvSpPr>
          <p:cNvPr id="10246" name="Text Box 5"/>
          <p:cNvSpPr txBox="1">
            <a:spLocks noChangeArrowheads="1"/>
          </p:cNvSpPr>
          <p:nvPr/>
        </p:nvSpPr>
        <p:spPr bwMode="auto">
          <a:xfrm>
            <a:off x="1143000" y="4321175"/>
            <a:ext cx="7620000" cy="2047875"/>
          </a:xfrm>
          <a:prstGeom prst="rect">
            <a:avLst/>
          </a:prstGeom>
          <a:solidFill>
            <a:schemeClr val="bg1">
              <a:alpha val="14902"/>
            </a:schemeClr>
          </a:solidFill>
          <a:ln w="9525">
            <a:noFill/>
            <a:miter lim="800000"/>
            <a:headEnd/>
            <a:tailEnd/>
          </a:ln>
        </p:spPr>
        <p:txBody>
          <a:bodyPr>
            <a:spAutoFit/>
          </a:bodyPr>
          <a:lstStyle/>
          <a:p>
            <a:r>
              <a:rPr lang="en-US" sz="1600" noProof="1">
                <a:latin typeface="Lucida Console" pitchFamily="49" charset="0"/>
              </a:rPr>
              <a:t>&lt;?Mapping XmlNamespace="Activities" </a:t>
            </a:r>
            <a:endParaRPr lang="en-US" sz="1600">
              <a:latin typeface="Lucida Console" pitchFamily="49" charset="0"/>
            </a:endParaRPr>
          </a:p>
          <a:p>
            <a:r>
              <a:rPr lang="en-US" sz="1600" noProof="1">
                <a:latin typeface="Lucida Console" pitchFamily="49" charset="0"/>
              </a:rPr>
              <a:t>ClrNamespace="System.Workflow.Activities" </a:t>
            </a:r>
            <a:endParaRPr lang="en-US" sz="1600">
              <a:latin typeface="Lucida Console" pitchFamily="49" charset="0"/>
            </a:endParaRPr>
          </a:p>
          <a:p>
            <a:r>
              <a:rPr lang="en-US" sz="1600" noProof="1">
                <a:latin typeface="Lucida Console" pitchFamily="49" charset="0"/>
              </a:rPr>
              <a:t>Assembly="System.Workflow.Activities" ?&gt;</a:t>
            </a:r>
            <a:endParaRPr lang="en-US" sz="1600">
              <a:latin typeface="Lucida Console" pitchFamily="49" charset="0"/>
            </a:endParaRPr>
          </a:p>
          <a:p>
            <a:endParaRPr lang="en-US" sz="1600" noProof="1">
              <a:latin typeface="Lucida Console" pitchFamily="49" charset="0"/>
            </a:endParaRPr>
          </a:p>
          <a:p>
            <a:r>
              <a:rPr lang="en-US" sz="1600" noProof="1">
                <a:latin typeface="Lucida Console" pitchFamily="49" charset="0"/>
              </a:rPr>
              <a:t>&lt;SequentialWorkflow x:Class="Demo1.Workflow1" </a:t>
            </a:r>
            <a:endParaRPr lang="en-US" sz="1600">
              <a:latin typeface="Lucida Console" pitchFamily="49" charset="0"/>
            </a:endParaRPr>
          </a:p>
          <a:p>
            <a:r>
              <a:rPr lang="en-US" sz="1600" noProof="1">
                <a:latin typeface="Lucida Console" pitchFamily="49" charset="0"/>
              </a:rPr>
              <a:t>ID="Workflow1" xmlns="Activities“</a:t>
            </a:r>
            <a:r>
              <a:rPr lang="en-US" sz="1600">
                <a:latin typeface="Lucida Console" pitchFamily="49" charset="0"/>
              </a:rPr>
              <a:t> </a:t>
            </a:r>
            <a:r>
              <a:rPr lang="en-US" sz="1600" noProof="1">
                <a:latin typeface="Lucida Console" pitchFamily="49" charset="0"/>
              </a:rPr>
              <a:t>xmlns:x="Definition"&gt;</a:t>
            </a:r>
            <a:endParaRPr lang="en-US" sz="1600">
              <a:latin typeface="Lucida Console" pitchFamily="49" charset="0"/>
            </a:endParaRPr>
          </a:p>
          <a:p>
            <a:r>
              <a:rPr lang="en-US" sz="1600">
                <a:latin typeface="Lucida Console" pitchFamily="49" charset="0"/>
              </a:rPr>
              <a:t>	. . .</a:t>
            </a:r>
            <a:endParaRPr lang="en-US" sz="1600" noProof="1">
              <a:latin typeface="Lucida Console" pitchFamily="49" charset="0"/>
            </a:endParaRPr>
          </a:p>
          <a:p>
            <a:r>
              <a:rPr lang="en-US" sz="1600" noProof="1">
                <a:latin typeface="Lucida Console" pitchFamily="49" charset="0"/>
              </a:rPr>
              <a:t>&lt;/SequentialWorkflow&gt;</a:t>
            </a:r>
            <a:endParaRPr lang="en-US" sz="1600">
              <a:latin typeface="Lucida Console" pitchFamily="49"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5.5|13.3|24.5|60.1|4.7|10.9|11.9|51"/>
</p:tagLst>
</file>

<file path=ppt/tags/tag2.xml><?xml version="1.0" encoding="utf-8"?>
<p:tagLst xmlns:a="http://schemas.openxmlformats.org/drawingml/2006/main" xmlns:r="http://schemas.openxmlformats.org/officeDocument/2006/relationships" xmlns:p="http://schemas.openxmlformats.org/presentationml/2006/main">
  <p:tag name="TIMING" val="|52.8|23.2|10.2|22.8|43.3|35.2|9|9.6|8.3|12.9|19|22.1"/>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3267</TotalTime>
  <Words>5368</Words>
  <Application>Microsoft PowerPoint</Application>
  <PresentationFormat>On-screen Show (4:3)</PresentationFormat>
  <Paragraphs>592</Paragraphs>
  <Slides>29</Slides>
  <Notes>29</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Default Design</vt:lpstr>
      <vt:lpstr>Slide 1</vt:lpstr>
      <vt:lpstr>Agenda</vt:lpstr>
      <vt:lpstr>What is WF?</vt:lpstr>
      <vt:lpstr>Definition of a Workflow</vt:lpstr>
      <vt:lpstr>Why Workflows?</vt:lpstr>
      <vt:lpstr>Why Workflows?</vt:lpstr>
      <vt:lpstr>Windows Workflow Foundation Blatantly Stolen Slide</vt:lpstr>
      <vt:lpstr>Agenda</vt:lpstr>
      <vt:lpstr>Activities and Workflows</vt:lpstr>
      <vt:lpstr>Creating a Workflow</vt:lpstr>
      <vt:lpstr>Activities</vt:lpstr>
      <vt:lpstr>Activities</vt:lpstr>
      <vt:lpstr>Creating a Custom Activity</vt:lpstr>
      <vt:lpstr>Agenda</vt:lpstr>
      <vt:lpstr>Workflow Runtime</vt:lpstr>
      <vt:lpstr>Workflow Runtime</vt:lpstr>
      <vt:lpstr>Hosting the Workflow Runtime</vt:lpstr>
      <vt:lpstr>Workflow Execution</vt:lpstr>
      <vt:lpstr>Agenda</vt:lpstr>
      <vt:lpstr>Communication</vt:lpstr>
      <vt:lpstr>Communicating with the Workflow</vt:lpstr>
      <vt:lpstr>Agenda</vt:lpstr>
      <vt:lpstr>Dynamic Update</vt:lpstr>
      <vt:lpstr>Agenda</vt:lpstr>
      <vt:lpstr>Summary</vt:lpstr>
      <vt:lpstr>Summary</vt:lpstr>
      <vt:lpstr>Agenda</vt:lpstr>
      <vt:lpstr>Resources</vt:lpstr>
      <vt:lpstr>Slide 29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Michael Wood</cp:lastModifiedBy>
  <cp:revision>89</cp:revision>
  <cp:lastPrinted>1601-01-01T00:00:00Z</cp:lastPrinted>
  <dcterms:created xsi:type="dcterms:W3CDTF">1601-01-01T00:00:00Z</dcterms:created>
  <dcterms:modified xsi:type="dcterms:W3CDTF">2007-01-31T02:36:24Z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